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20D4D4-185C-45F0-9F8E-A3B5558A149B}" v="1" dt="2026-08-04T12:17:58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an W" userId="56378feb8d333753" providerId="LiveId" clId="{699EBFDB-C919-450E-9AF1-ED5CC2ECD6E2}"/>
    <pc:docChg chg="undo custSel addSld delSld modSld sldOrd">
      <pc:chgData name="Brian W" userId="56378feb8d333753" providerId="LiveId" clId="{699EBFDB-C919-450E-9AF1-ED5CC2ECD6E2}" dt="2026-08-04T12:18:08.989" v="19" actId="47"/>
      <pc:docMkLst>
        <pc:docMk/>
      </pc:docMkLst>
      <pc:sldChg chg="modSp mod">
        <pc:chgData name="Brian W" userId="56378feb8d333753" providerId="LiveId" clId="{699EBFDB-C919-450E-9AF1-ED5CC2ECD6E2}" dt="2026-08-04T12:17:58.127" v="15" actId="27636"/>
        <pc:sldMkLst>
          <pc:docMk/>
          <pc:sldMk cId="1683850268" sldId="257"/>
        </pc:sldMkLst>
        <pc:spChg chg="mod">
          <ac:chgData name="Brian W" userId="56378feb8d333753" providerId="LiveId" clId="{699EBFDB-C919-450E-9AF1-ED5CC2ECD6E2}" dt="2026-08-04T12:17:58.127" v="15" actId="27636"/>
          <ac:spMkLst>
            <pc:docMk/>
            <pc:sldMk cId="1683850268" sldId="257"/>
            <ac:spMk id="29" creationId="{FE331194-8845-4309-90EB-1DFA972DB5F1}"/>
          </ac:spMkLst>
        </pc:spChg>
      </pc:sldChg>
      <pc:sldChg chg="modSp mod">
        <pc:chgData name="Brian W" userId="56378feb8d333753" providerId="LiveId" clId="{699EBFDB-C919-450E-9AF1-ED5CC2ECD6E2}" dt="2026-08-04T12:17:58.139" v="16" actId="27636"/>
        <pc:sldMkLst>
          <pc:docMk/>
          <pc:sldMk cId="459023610" sldId="259"/>
        </pc:sldMkLst>
        <pc:spChg chg="mod">
          <ac:chgData name="Brian W" userId="56378feb8d333753" providerId="LiveId" clId="{699EBFDB-C919-450E-9AF1-ED5CC2ECD6E2}" dt="2026-08-04T12:17:58.139" v="16" actId="27636"/>
          <ac:spMkLst>
            <pc:docMk/>
            <pc:sldMk cId="459023610" sldId="259"/>
            <ac:spMk id="18" creationId="{49035520-70CD-441A-AD25-F2BD6456F9D4}"/>
          </ac:spMkLst>
        </pc:spChg>
      </pc:sldChg>
      <pc:sldChg chg="addSp delSp modSp del mod">
        <pc:chgData name="Brian W" userId="56378feb8d333753" providerId="LiveId" clId="{699EBFDB-C919-450E-9AF1-ED5CC2ECD6E2}" dt="2026-08-04T12:18:08.989" v="19" actId="47"/>
        <pc:sldMkLst>
          <pc:docMk/>
          <pc:sldMk cId="850473302" sldId="260"/>
        </pc:sldMkLst>
        <pc:spChg chg="mod">
          <ac:chgData name="Brian W" userId="56378feb8d333753" providerId="LiveId" clId="{699EBFDB-C919-450E-9AF1-ED5CC2ECD6E2}" dt="2026-08-04T12:15:31.999" v="8" actId="14100"/>
          <ac:spMkLst>
            <pc:docMk/>
            <pc:sldMk cId="850473302" sldId="260"/>
            <ac:spMk id="6" creationId="{C2E4A47C-CBB6-4125-BF0B-008234D398BC}"/>
          </ac:spMkLst>
        </pc:spChg>
        <pc:picChg chg="add del">
          <ac:chgData name="Brian W" userId="56378feb8d333753" providerId="LiveId" clId="{699EBFDB-C919-450E-9AF1-ED5CC2ECD6E2}" dt="2026-08-04T12:17:24.971" v="12" actId="478"/>
          <ac:picMkLst>
            <pc:docMk/>
            <pc:sldMk cId="850473302" sldId="260"/>
            <ac:picMk id="11" creationId="{F09B267C-1153-BBAE-4991-ED5B0628D2E1}"/>
          </ac:picMkLst>
        </pc:picChg>
        <pc:picChg chg="add del">
          <ac:chgData name="Brian W" userId="56378feb8d333753" providerId="LiveId" clId="{699EBFDB-C919-450E-9AF1-ED5CC2ECD6E2}" dt="2026-08-04T12:15:00.644" v="1" actId="22"/>
          <ac:picMkLst>
            <pc:docMk/>
            <pc:sldMk cId="850473302" sldId="260"/>
            <ac:picMk id="11" creationId="{FB90A9D6-7C7A-F803-BB16-D46EB3CDD9E5}"/>
          </ac:picMkLst>
        </pc:picChg>
        <pc:picChg chg="add mod">
          <ac:chgData name="Brian W" userId="56378feb8d333753" providerId="LiveId" clId="{699EBFDB-C919-450E-9AF1-ED5CC2ECD6E2}" dt="2026-08-04T12:17:22.175" v="11" actId="1076"/>
          <ac:picMkLst>
            <pc:docMk/>
            <pc:sldMk cId="850473302" sldId="260"/>
            <ac:picMk id="17" creationId="{D0D08D3C-F153-779E-E8C7-CBB1B2004BAA}"/>
          </ac:picMkLst>
        </pc:picChg>
        <pc:picChg chg="del">
          <ac:chgData name="Brian W" userId="56378feb8d333753" providerId="LiveId" clId="{699EBFDB-C919-450E-9AF1-ED5CC2ECD6E2}" dt="2026-08-04T12:15:03.843" v="2" actId="478"/>
          <ac:picMkLst>
            <pc:docMk/>
            <pc:sldMk cId="850473302" sldId="260"/>
            <ac:picMk id="30" creationId="{00000000-0000-0000-0000-000000000000}"/>
          </ac:picMkLst>
        </pc:picChg>
      </pc:sldChg>
      <pc:sldChg chg="modSp mod">
        <pc:chgData name="Brian W" userId="56378feb8d333753" providerId="LiveId" clId="{699EBFDB-C919-450E-9AF1-ED5CC2ECD6E2}" dt="2026-08-04T12:17:58.127" v="14" actId="27636"/>
        <pc:sldMkLst>
          <pc:docMk/>
          <pc:sldMk cId="551632442" sldId="262"/>
        </pc:sldMkLst>
        <pc:spChg chg="mod">
          <ac:chgData name="Brian W" userId="56378feb8d333753" providerId="LiveId" clId="{699EBFDB-C919-450E-9AF1-ED5CC2ECD6E2}" dt="2026-08-04T12:17:58.127" v="14" actId="27636"/>
          <ac:spMkLst>
            <pc:docMk/>
            <pc:sldMk cId="551632442" sldId="262"/>
            <ac:spMk id="8" creationId="{9B4C9325-0459-429C-9935-BE89F41ED1EE}"/>
          </ac:spMkLst>
        </pc:spChg>
      </pc:sldChg>
      <pc:sldChg chg="add ord setBg">
        <pc:chgData name="Brian W" userId="56378feb8d333753" providerId="LiveId" clId="{699EBFDB-C919-450E-9AF1-ED5CC2ECD6E2}" dt="2026-08-04T12:18:07.118" v="18"/>
        <pc:sldMkLst>
          <pc:docMk/>
          <pc:sldMk cId="3813656254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Open by positioning this as a product walkthrough, not a case study.</a:t>
            </a:r>
          </a:p>
          <a:p>
            <a:r>
              <a:t>Explain that the names, storefronts, orders, and reports shown are controlled illustrative profiles, not signed or active partners.</a:t>
            </a:r>
          </a:p>
          <a:p>
            <a:r>
              <a:t>Set the meeting objective: understand the supporter experience, the Local Partner workflow, and what onboarding would require.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- C:/Users/bwelk/OneDrive/Desktop/APPS/LocalLoop_Local_Partner_Deck/02_brand/brand_reference/working_presentation_style.md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Walk left to right and keep the roles precise.</a:t>
            </a:r>
          </a:p>
          <a:p>
            <a:r>
              <a:t>Local Partners fulfill their own products. The fundraising organization handles supporter pickup or final distribution.</a:t>
            </a:r>
          </a:p>
          <a:p>
            <a:r>
              <a:t>LocalLoop supplies the shared software, order records, reports, coordination support, and technical support; it does not warehouse or distribute products.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Point out what a supporter sees first: the fundraising organization, why it is raising funds, and the available product lines.</a:t>
            </a:r>
          </a:p>
          <a:p>
            <a:r>
              <a:t>The supporter selects a category and shops within the context of the fundraiser rather than a generic marketplace.</a:t>
            </a:r>
          </a:p>
          <a:p>
            <a:r>
              <a:t>The page also sets expectations that orders are distributed through the organization.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C:/Users/bwelk/OneDrive/Desktop/APPS/LocalLoop_Local_Partner_Deck/03_screenshots/buyer_storefront/01_storefront_hero_categories.png</a:t>
            </a:r>
          </a:p>
          <a:p>
            <a:r>
              <a:t>- C:/Users/bwelk/OneDrive/Desktop/APPS/LocalLoop_Local_Partner_Deck/03_screenshots/buyer_storefront/01b_storefront_categories.png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Treat this as a major value proposition, not a minor storefront feature.</a:t>
            </a:r>
          </a:p>
          <a:p>
            <a:r>
              <a:t>Start on the left: participating Local Partners can receive visibility inside applicable fundraiser storefronts.</a:t>
            </a:r>
          </a:p>
          <a:p>
            <a:r>
              <a:t>Move to the right: the dedicated profile gives the business room to present its identity, product story, and community connection professionally.</a:t>
            </a:r>
          </a:p>
          <a:p>
            <a:r>
              <a:t>Be explicit that Kettle Ridge Popcorn is a controlled illustrative profile, not a signed or active Local Partner.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C:/Users/bwelk/OneDrive/Desktop/APPS/LocalLoop_Local_Partner_Deck/03_screenshots/buyer_storefront/02_local_partner_spotlight.png</a:t>
            </a:r>
          </a:p>
          <a:p>
            <a:r>
              <a:t>- C:/Users/bwelk/OneDrive/Desktop/APPS/LocalLoop_Local_Partner_Deck/03_screenshots/buyer_storefront/03_kettle_ridge_partner_story.png</a:t>
            </a:r>
          </a:p>
          <a:p>
            <a:r>
              <a:t>- C:/Users/bwelk/OneDrive/Desktop/APPS/LocalLoop_Local_Partner_Deck/03_screenshots/buyer_storefront/04_kettle_ridge_their_story.png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E4F9C-3E66-3BD7-9B44-4CD63463F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69D55-BCA4-6D99-6291-AC2250F65A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45F00-1A07-52C5-3843-D0E0A67DF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the three screens as a simple journey: browse a product line, review the product details, then confirm the cart.</a:t>
            </a:r>
          </a:p>
          <a:p>
            <a:r>
              <a:t>Point out Local Partner attribution, package size, price, description, allergen information, and the add-to-cart action.</a:t>
            </a:r>
          </a:p>
          <a:p>
            <a:r>
              <a:t>The walkthrough stops before entering payment or buyer information.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C:/Users/bwelk/OneDrive/Desktop/APPS/LocalLoop_Local_Partner_Deck/03_screenshots/buyer_storefront/05_popcorn_product_grid.png</a:t>
            </a:r>
          </a:p>
          <a:p>
            <a:r>
              <a:t>- C:/Users/bwelk/OneDrive/Desktop/APPS/LocalLoop_Local_Partner_Deck/03_screenshots/buyer_storefront/06_kettle_corn_product_detail.png</a:t>
            </a:r>
          </a:p>
          <a:p>
            <a:r>
              <a:t>- C:/Users/bwelk/OneDrive/Desktop/APPS/LocalLoop_Local_Partner_Deck/03_screenshots/buyer_storefront/07b_populated_cart_crop.png</a:t>
            </a:r>
          </a:p>
          <a:p>
            <a:r>
              <a:t>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F1631-3604-5E40-BBD7-95D691C2D98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909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Explain that this is the Local Partner’s operational home for orders that need fulfillment.</a:t>
            </a:r>
          </a:p>
          <a:p>
            <a:r>
              <a:t>The filters narrow the view; the KPI row summarizes the current selection; the two report buttons support production and packing.</a:t>
            </a:r>
          </a:p>
          <a:p>
            <a:r>
              <a:t>The displayed values are controlled showing data and should not be described as actual sales or business performance.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C:/Users/bwelk/OneDrive/Desktop/APPS/LocalLoop_Local_Partner_Deck/03_screenshots/local_partner_portal/08_kettle_ridge_dashboard.png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screenshot is filtered to the controlled Broomfield Soccer Club profile.</a:t>
            </a:r>
          </a:p>
          <a:p>
            <a:r>
              <a:t>Show how the rollup and order detail answer when fulfillment is due, how many units are involved, and which order records make up the total.</a:t>
            </a:r>
          </a:p>
          <a:p>
            <a:r>
              <a:t>Do not present the quantities or payable amounts as real activity or achieved results.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C:/Users/bwelk/OneDrive/Desktop/APPS/LocalLoop_Local_Partner_Deck/03_screenshots/local_partner_portal/09_broomfield_order_activity.png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Explain that the production report consolidates the selected fundraiser orders by SKU, product, category, and total quantity.</a:t>
            </a:r>
          </a:p>
          <a:p>
            <a:r>
              <a:t>A Local Partner can use this view to prepare or produce the required quantities.</a:t>
            </a:r>
          </a:p>
          <a:p>
            <a:r>
              <a:t>Online fundraiser pages and LocalLoop reports serve as the source of truth for fundraiser orders.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C:/Users/bwelk/OneDrive/Desktop/APPS/LocalLoop_Local_Partner_Deck/03_screenshots/local_partner_portal/10_production_report.png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a sanitized presentation view of the packing report. Address and participant/customer fields were removed from the visual.</a:t>
            </a:r>
          </a:p>
          <a:p>
            <a:r>
              <a:t>Use the flow to reinforce ownership: the Local Partner packs and fulfills its products; the organization handles final-mile supporter distribution.</a:t>
            </a:r>
          </a:p>
          <a:p>
            <a:r>
              <a:t>LocalLoop supports the information flow and provides the report. It does not warehouse or transport products.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C:/Users/bwelk/OneDrive/Desktop/APPS/LocalLoop_Local_Partner_Deck/03_screenshots/local_partner_portal/11_packing_report_sanitized.png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Close by turning the discussion into four practical onboarding topics rather than promising a fixed timeline.</a:t>
            </a:r>
          </a:p>
          <a:p>
            <a:r>
              <a:t>Confirm product selection and pricing inputs, approved product information and images, fulfillment expectations, and portal/report access.</a:t>
            </a:r>
          </a:p>
          <a:p>
            <a:r>
              <a:t>LocalLoop currently supports fundraisers in the Denver Metro area and Boulder corridor, with availability confirmed during onboarding.</a:t>
            </a:r>
          </a:p>
          <a:p>
            <a:r>
              <a:t>Ask which topic needs clarification before agreeing on the next conversation.</a:t>
            </a:r>
          </a:p>
          <a:p>
            <a:endParaRPr/>
          </a:p>
          <a:p>
            <a:r>
              <a:t>[Sources]</a:t>
            </a:r>
          </a:p>
          <a:p>
            <a:r>
              <a:t>- C:/Users/bwelk/OneDrive/Desktop/APPS/LocalLoop_Local_Partner_Deck/01_brief/approved_claims.md</a:t>
            </a:r>
          </a:p>
          <a:p>
            <a:r>
              <a:t>- C:/Users/bwelk/OneDrive/Desktop/APPS/LocalLoop_Local_Partner_Deck/01_brief/deck_content_notes.md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5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5ABAB36-7D80-48BC-AC53-2C6D074813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09E37B-FFF0-4812-96AE-4B5510657464}"/>
              </a:ext>
            </a:extLst>
          </p:cNvPr>
          <p:cNvSpPr>
            <a:spLocks noGrp="1"/>
          </p:cNvSpPr>
          <p:nvPr/>
        </p:nvSpPr>
        <p:spPr>
          <a:xfrm>
            <a:off x="7334250" y="0"/>
            <a:ext cx="4857750" cy="6858000"/>
          </a:xfrm>
          <a:prstGeom prst="rect">
            <a:avLst/>
          </a:prstGeom>
          <a:solidFill>
            <a:srgbClr val="FFFAF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7750" y="1082825"/>
            <a:ext cx="3143250" cy="17776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7182B4-FDAC-43D0-A62A-00B4AFE9BC3B}"/>
              </a:ext>
            </a:extLst>
          </p:cNvPr>
          <p:cNvSpPr>
            <a:spLocks noGrp="1"/>
          </p:cNvSpPr>
          <p:nvPr/>
        </p:nvSpPr>
        <p:spPr>
          <a:xfrm>
            <a:off x="1066800" y="33909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1">
                <a:solidFill>
                  <a:srgbClr val="F59E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F59E0B"/>
                </a:solidFill>
                <a:latin typeface="Segoe UI"/>
                <a:ea typeface="Segoe UI"/>
                <a:cs typeface="Segoe UI"/>
              </a:rPr>
              <a:t>LOCAL PARTNER PRESENTATION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58CA3C-E794-42C8-A940-8F3A0AB1A8ED}"/>
              </a:ext>
            </a:extLst>
          </p:cNvPr>
          <p:cNvSpPr>
            <a:spLocks noGrp="1"/>
          </p:cNvSpPr>
          <p:nvPr/>
        </p:nvSpPr>
        <p:spPr>
          <a:xfrm>
            <a:off x="1028700" y="3790950"/>
            <a:ext cx="56197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36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Local partners,</a:t>
            </a:r>
          </a:p>
          <a:p>
            <a:pPr algn="l">
              <a:buNone/>
              <a:defRPr sz="367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7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presented with purpose.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EB03C0-15B6-4980-A451-A3A1557F318A}"/>
              </a:ext>
            </a:extLst>
          </p:cNvPr>
          <p:cNvSpPr>
            <a:spLocks noGrp="1"/>
          </p:cNvSpPr>
          <p:nvPr/>
        </p:nvSpPr>
        <p:spPr>
          <a:xfrm>
            <a:off x="7762875" y="1809750"/>
            <a:ext cx="34290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A practical walkthrough of the supporter experience and the fulfillment tools behind it.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54252D-EF90-45BA-866A-CC39B5385D9A}"/>
              </a:ext>
            </a:extLst>
          </p:cNvPr>
          <p:cNvSpPr>
            <a:spLocks noGrp="1"/>
          </p:cNvSpPr>
          <p:nvPr/>
        </p:nvSpPr>
        <p:spPr>
          <a:xfrm>
            <a:off x="7762875" y="3505200"/>
            <a:ext cx="1047750" cy="47625"/>
          </a:xfrm>
          <a:prstGeom prst="rect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A1B8DB-5DE1-4ED1-BB26-100DD4A7E00C}"/>
              </a:ext>
            </a:extLst>
          </p:cNvPr>
          <p:cNvSpPr>
            <a:spLocks noGrp="1"/>
          </p:cNvSpPr>
          <p:nvPr/>
        </p:nvSpPr>
        <p:spPr>
          <a:xfrm>
            <a:off x="7762875" y="3857625"/>
            <a:ext cx="3143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Controlled application walkthrough</a:t>
            </a:r>
          </a:p>
          <a:p>
            <a:pPr algn="l">
              <a:buNone/>
              <a:defRPr sz="142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Illustrative profiles only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F2E409-9F07-4BFF-99CD-ED02387867BB}"/>
              </a:ext>
            </a:extLst>
          </p:cNvPr>
          <p:cNvSpPr>
            <a:spLocks noGrp="1"/>
          </p:cNvSpPr>
          <p:nvPr/>
        </p:nvSpPr>
        <p:spPr>
          <a:xfrm>
            <a:off x="7762875" y="56197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Denver Metro + Boulder corridor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5DB886-BF03-439D-A5AA-BA3FF8F0985F}"/>
              </a:ext>
            </a:extLst>
          </p:cNvPr>
          <p:cNvSpPr>
            <a:spLocks noGrp="1"/>
          </p:cNvSpPr>
          <p:nvPr/>
        </p:nvSpPr>
        <p:spPr>
          <a:xfrm>
            <a:off x="7762875" y="5943600"/>
            <a:ext cx="3238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05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Availability confirmed during onboarding</a:t>
            </a:r>
          </a:p>
        </p:txBody>
      </p:sp>
    </p:spTree>
    <p:extLst>
      <p:ext uri="{BB962C8B-B14F-4D97-AF65-F5344CB8AC3E}">
        <p14:creationId xmlns:p14="http://schemas.microsoft.com/office/powerpoint/2010/main" val="1855911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-2-title">
            <a:extLst>
              <a:ext uri="{FF2B5EF4-FFF2-40B4-BE49-F238E27FC236}">
                <a16:creationId xmlns:a16="http://schemas.microsoft.com/office/drawing/2014/main" id="{D61A417B-EAB2-49BD-A7C5-B913EAFA34A5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How the LocalLoop model works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83C081-8091-4EF7-8374-8A1E80B0C7BB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72F01-BA18-4240-8920-2FCF7720FFE7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6A8ADE-F40E-4A89-83A0-43E564A2FE5A}"/>
              </a:ext>
            </a:extLst>
          </p:cNvPr>
          <p:cNvSpPr>
            <a:spLocks noGrp="1"/>
          </p:cNvSpPr>
          <p:nvPr/>
        </p:nvSpPr>
        <p:spPr>
          <a:xfrm>
            <a:off x="533400" y="1181100"/>
            <a:ext cx="762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A coordinated loop with clear responsibilities at every step.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45BDAC-F7F6-4D26-82A7-D6A818C306B5}"/>
              </a:ext>
            </a:extLst>
          </p:cNvPr>
          <p:cNvSpPr>
            <a:spLocks noGrp="1"/>
          </p:cNvSpPr>
          <p:nvPr/>
        </p:nvSpPr>
        <p:spPr>
          <a:xfrm>
            <a:off x="533400" y="2076450"/>
            <a:ext cx="2266950" cy="180975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0E6312-E9D7-4E85-B9C7-F0E3166345EE}"/>
              </a:ext>
            </a:extLst>
          </p:cNvPr>
          <p:cNvSpPr>
            <a:spLocks noGrp="1"/>
          </p:cNvSpPr>
          <p:nvPr/>
        </p:nvSpPr>
        <p:spPr>
          <a:xfrm>
            <a:off x="533400" y="2076450"/>
            <a:ext cx="2266950" cy="133350"/>
          </a:xfrm>
          <a:prstGeom prst="roundRect">
            <a:avLst>
              <a:gd name="adj" fmla="val 50000"/>
            </a:avLst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9642BC-8A4F-4E0C-8F73-6BDA1426AFEB}"/>
              </a:ext>
            </a:extLst>
          </p:cNvPr>
          <p:cNvSpPr>
            <a:spLocks noGrp="1"/>
          </p:cNvSpPr>
          <p:nvPr/>
        </p:nvSpPr>
        <p:spPr>
          <a:xfrm>
            <a:off x="742950" y="23812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6A613D-C4CE-4EC3-B022-B5391530CC1F}"/>
              </a:ext>
            </a:extLst>
          </p:cNvPr>
          <p:cNvSpPr>
            <a:spLocks noGrp="1"/>
          </p:cNvSpPr>
          <p:nvPr/>
        </p:nvSpPr>
        <p:spPr>
          <a:xfrm>
            <a:off x="742950" y="2781300"/>
            <a:ext cx="1847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Organization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367A0-1C1C-4382-A46B-37F3BA3819A7}"/>
              </a:ext>
            </a:extLst>
          </p:cNvPr>
          <p:cNvSpPr>
            <a:spLocks noGrp="1"/>
          </p:cNvSpPr>
          <p:nvPr/>
        </p:nvSpPr>
        <p:spPr>
          <a:xfrm>
            <a:off x="742950" y="3295650"/>
            <a:ext cx="18478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Launches a fundraiser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32EC75A-09C2-45F7-9F0E-349BF807BD90}"/>
              </a:ext>
            </a:extLst>
          </p:cNvPr>
          <p:cNvSpPr>
            <a:spLocks noGrp="1"/>
          </p:cNvSpPr>
          <p:nvPr/>
        </p:nvSpPr>
        <p:spPr>
          <a:xfrm>
            <a:off x="3333750" y="2076450"/>
            <a:ext cx="2266950" cy="180975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E112AFF-FD3E-4527-8D58-45BA12EEB3D9}"/>
              </a:ext>
            </a:extLst>
          </p:cNvPr>
          <p:cNvSpPr>
            <a:spLocks noGrp="1"/>
          </p:cNvSpPr>
          <p:nvPr/>
        </p:nvSpPr>
        <p:spPr>
          <a:xfrm>
            <a:off x="3333750" y="2076450"/>
            <a:ext cx="2266950" cy="133350"/>
          </a:xfrm>
          <a:prstGeom prst="roundRect">
            <a:avLst>
              <a:gd name="adj" fmla="val 50000"/>
            </a:avLst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3D782C-19DA-4BE2-AD13-0371B92EB3ED}"/>
              </a:ext>
            </a:extLst>
          </p:cNvPr>
          <p:cNvSpPr>
            <a:spLocks noGrp="1"/>
          </p:cNvSpPr>
          <p:nvPr/>
        </p:nvSpPr>
        <p:spPr>
          <a:xfrm>
            <a:off x="3543300" y="23812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3DA0B34-F8B8-472F-A7C7-8309E1439EB2}"/>
              </a:ext>
            </a:extLst>
          </p:cNvPr>
          <p:cNvSpPr>
            <a:spLocks noGrp="1"/>
          </p:cNvSpPr>
          <p:nvPr/>
        </p:nvSpPr>
        <p:spPr>
          <a:xfrm>
            <a:off x="3543300" y="2781300"/>
            <a:ext cx="1847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Supporters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A621D3-6D14-4DFC-827F-138B6CC4A143}"/>
              </a:ext>
            </a:extLst>
          </p:cNvPr>
          <p:cNvSpPr>
            <a:spLocks noGrp="1"/>
          </p:cNvSpPr>
          <p:nvPr/>
        </p:nvSpPr>
        <p:spPr>
          <a:xfrm>
            <a:off x="3543300" y="3295650"/>
            <a:ext cx="18478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Order online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69F3563-5035-4805-94AC-C31E5D318E11}"/>
              </a:ext>
            </a:extLst>
          </p:cNvPr>
          <p:cNvSpPr>
            <a:spLocks noGrp="1"/>
          </p:cNvSpPr>
          <p:nvPr/>
        </p:nvSpPr>
        <p:spPr>
          <a:xfrm>
            <a:off x="6134100" y="2076450"/>
            <a:ext cx="2266950" cy="180975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3E9B37-D2EF-4165-B18D-D907C46299EA}"/>
              </a:ext>
            </a:extLst>
          </p:cNvPr>
          <p:cNvSpPr>
            <a:spLocks noGrp="1"/>
          </p:cNvSpPr>
          <p:nvPr/>
        </p:nvSpPr>
        <p:spPr>
          <a:xfrm>
            <a:off x="6134100" y="2076450"/>
            <a:ext cx="2266950" cy="1333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0F9C38-4E23-4609-B407-931751A29D9A}"/>
              </a:ext>
            </a:extLst>
          </p:cNvPr>
          <p:cNvSpPr>
            <a:spLocks noGrp="1"/>
          </p:cNvSpPr>
          <p:nvPr/>
        </p:nvSpPr>
        <p:spPr>
          <a:xfrm>
            <a:off x="6343650" y="23812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2A4129-590F-4D20-84B7-49A6EBEB6044}"/>
              </a:ext>
            </a:extLst>
          </p:cNvPr>
          <p:cNvSpPr>
            <a:spLocks noGrp="1"/>
          </p:cNvSpPr>
          <p:nvPr/>
        </p:nvSpPr>
        <p:spPr>
          <a:xfrm>
            <a:off x="6343650" y="2781300"/>
            <a:ext cx="1847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Local Partner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6B6A18-2187-4F40-88CB-B7E453C8D0CF}"/>
              </a:ext>
            </a:extLst>
          </p:cNvPr>
          <p:cNvSpPr>
            <a:spLocks noGrp="1"/>
          </p:cNvSpPr>
          <p:nvPr/>
        </p:nvSpPr>
        <p:spPr>
          <a:xfrm>
            <a:off x="6343650" y="3295650"/>
            <a:ext cx="18478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Fulfills its products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21BB77-CF73-4A51-98B0-E9FB9C295C41}"/>
              </a:ext>
            </a:extLst>
          </p:cNvPr>
          <p:cNvSpPr>
            <a:spLocks noGrp="1"/>
          </p:cNvSpPr>
          <p:nvPr/>
        </p:nvSpPr>
        <p:spPr>
          <a:xfrm>
            <a:off x="8934450" y="2076450"/>
            <a:ext cx="2266950" cy="180975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F4AFC38-6777-466A-BFD0-19A5232ED294}"/>
              </a:ext>
            </a:extLst>
          </p:cNvPr>
          <p:cNvSpPr>
            <a:spLocks noGrp="1"/>
          </p:cNvSpPr>
          <p:nvPr/>
        </p:nvSpPr>
        <p:spPr>
          <a:xfrm>
            <a:off x="8934450" y="2076450"/>
            <a:ext cx="2266950" cy="133350"/>
          </a:xfrm>
          <a:prstGeom prst="roundRect">
            <a:avLst>
              <a:gd name="adj" fmla="val 50000"/>
            </a:avLst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C8763B-68FA-4205-A04A-55FBA2D41896}"/>
              </a:ext>
            </a:extLst>
          </p:cNvPr>
          <p:cNvSpPr>
            <a:spLocks noGrp="1"/>
          </p:cNvSpPr>
          <p:nvPr/>
        </p:nvSpPr>
        <p:spPr>
          <a:xfrm>
            <a:off x="9144000" y="2381250"/>
            <a:ext cx="47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D4C815-87E3-4B59-8F9A-1890DD65C6AD}"/>
              </a:ext>
            </a:extLst>
          </p:cNvPr>
          <p:cNvSpPr>
            <a:spLocks noGrp="1"/>
          </p:cNvSpPr>
          <p:nvPr/>
        </p:nvSpPr>
        <p:spPr>
          <a:xfrm>
            <a:off x="9144000" y="2781300"/>
            <a:ext cx="1847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Organization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E8F93D8-32DD-4233-8DF8-AF11212B5839}"/>
              </a:ext>
            </a:extLst>
          </p:cNvPr>
          <p:cNvSpPr>
            <a:spLocks noGrp="1"/>
          </p:cNvSpPr>
          <p:nvPr/>
        </p:nvSpPr>
        <p:spPr>
          <a:xfrm>
            <a:off x="9144000" y="3295650"/>
            <a:ext cx="18478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Handles final distribution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A5C5857-CF17-4377-AD92-8FE70113D612}"/>
              </a:ext>
            </a:extLst>
          </p:cNvPr>
          <p:cNvSpPr>
            <a:spLocks noGrp="1"/>
          </p:cNvSpPr>
          <p:nvPr/>
        </p:nvSpPr>
        <p:spPr>
          <a:xfrm>
            <a:off x="2876550" y="2781300"/>
            <a:ext cx="361950" cy="361950"/>
          </a:xfrm>
          <a:prstGeom prst="rightArrow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07D36896-2734-4650-BF79-ED848BB9011D}"/>
              </a:ext>
            </a:extLst>
          </p:cNvPr>
          <p:cNvSpPr>
            <a:spLocks noGrp="1"/>
          </p:cNvSpPr>
          <p:nvPr/>
        </p:nvSpPr>
        <p:spPr>
          <a:xfrm>
            <a:off x="5676900" y="2781300"/>
            <a:ext cx="361950" cy="361950"/>
          </a:xfrm>
          <a:prstGeom prst="rightArrow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89EEC514-8E42-4873-A76A-958C74D30193}"/>
              </a:ext>
            </a:extLst>
          </p:cNvPr>
          <p:cNvSpPr>
            <a:spLocks noGrp="1"/>
          </p:cNvSpPr>
          <p:nvPr/>
        </p:nvSpPr>
        <p:spPr>
          <a:xfrm>
            <a:off x="8477250" y="2781300"/>
            <a:ext cx="361950" cy="361950"/>
          </a:xfrm>
          <a:prstGeom prst="rightArrow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4106FDA-4BA2-48C8-BD07-D64861986387}"/>
              </a:ext>
            </a:extLst>
          </p:cNvPr>
          <p:cNvSpPr>
            <a:spLocks noGrp="1"/>
          </p:cNvSpPr>
          <p:nvPr/>
        </p:nvSpPr>
        <p:spPr>
          <a:xfrm>
            <a:off x="533400" y="4400550"/>
            <a:ext cx="10668000" cy="1200150"/>
          </a:xfrm>
          <a:prstGeom prst="roundRect">
            <a:avLst>
              <a:gd name="adj" fmla="val 12698"/>
            </a:avLst>
          </a:prstGeom>
          <a:solidFill>
            <a:srgbClr val="1235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E331194-8845-4309-90EB-1DFA972DB5F1}"/>
              </a:ext>
            </a:extLst>
          </p:cNvPr>
          <p:cNvSpPr>
            <a:spLocks noGrp="1"/>
          </p:cNvSpPr>
          <p:nvPr/>
        </p:nvSpPr>
        <p:spPr>
          <a:xfrm>
            <a:off x="800100" y="4629150"/>
            <a:ext cx="4095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74765" lnSpcReduction="20000"/>
          </a:bodyPr>
          <a:lstStyle/>
          <a:p>
            <a:pPr algn="l">
              <a:buNone/>
              <a:defRPr sz="18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LocalLoop provides the shared operating layer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5820B8-65D4-43BB-B243-67D6A7AE8F26}"/>
              </a:ext>
            </a:extLst>
          </p:cNvPr>
          <p:cNvSpPr>
            <a:spLocks noGrp="1"/>
          </p:cNvSpPr>
          <p:nvPr/>
        </p:nvSpPr>
        <p:spPr>
          <a:xfrm>
            <a:off x="800100" y="5095875"/>
            <a:ext cx="942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Storefront Software  •  Order Records  •  Fulfillment Reports  •  Coordination + Technical Support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D8D5D68-0D63-4E04-89F7-E054B8A0B73A}"/>
              </a:ext>
            </a:extLst>
          </p:cNvPr>
          <p:cNvSpPr>
            <a:spLocks noGrp="1"/>
          </p:cNvSpPr>
          <p:nvPr/>
        </p:nvSpPr>
        <p:spPr>
          <a:xfrm>
            <a:off x="6858000" y="5848350"/>
            <a:ext cx="4343400" cy="323850"/>
          </a:xfrm>
          <a:prstGeom prst="roundRect">
            <a:avLst>
              <a:gd name="adj" fmla="val 50000"/>
            </a:avLst>
          </a:prstGeom>
          <a:solidFill>
            <a:srgbClr val="E6F1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E1BE14-8BD8-4442-A6A3-5A907A832E5E}"/>
              </a:ext>
            </a:extLst>
          </p:cNvPr>
          <p:cNvSpPr>
            <a:spLocks noGrp="1"/>
          </p:cNvSpPr>
          <p:nvPr/>
        </p:nvSpPr>
        <p:spPr>
          <a:xfrm>
            <a:off x="6953250" y="5905500"/>
            <a:ext cx="415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Online fundraiser pages + reports are the source of truth</a:t>
            </a:r>
          </a:p>
        </p:txBody>
      </p:sp>
    </p:spTree>
    <p:extLst>
      <p:ext uri="{BB962C8B-B14F-4D97-AF65-F5344CB8AC3E}">
        <p14:creationId xmlns:p14="http://schemas.microsoft.com/office/powerpoint/2010/main" val="168385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-3-title">
            <a:extLst>
              <a:ext uri="{FF2B5EF4-FFF2-40B4-BE49-F238E27FC236}">
                <a16:creationId xmlns:a16="http://schemas.microsoft.com/office/drawing/2014/main" id="{5C84CE82-44CE-4FB5-9416-80827827AF18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The supporter storefront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12A127-6409-4186-8A2A-1D8FAAC5D561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2ADA6C-55AA-4F7D-BD1C-F84A7CEB5AB8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6A6DC20-13D4-4429-A7F2-29887273D32D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543050" cy="24765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9FBEA-59D6-41E5-B1CC-99AA70243A6E}"/>
              </a:ext>
            </a:extLst>
          </p:cNvPr>
          <p:cNvSpPr>
            <a:spLocks noGrp="1"/>
          </p:cNvSpPr>
          <p:nvPr/>
        </p:nvSpPr>
        <p:spPr>
          <a:xfrm>
            <a:off x="704850" y="1314450"/>
            <a:ext cx="13525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FUNDRAISER ENTRY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4F5DF7-4A4D-4F24-883D-A5D5F3543583}"/>
              </a:ext>
            </a:extLst>
          </p:cNvPr>
          <p:cNvSpPr>
            <a:spLocks noGrp="1"/>
          </p:cNvSpPr>
          <p:nvPr/>
        </p:nvSpPr>
        <p:spPr>
          <a:xfrm>
            <a:off x="457200" y="1524000"/>
            <a:ext cx="7677150" cy="4648200"/>
          </a:xfrm>
          <a:prstGeom prst="roundRect">
            <a:avLst>
              <a:gd name="adj" fmla="val 2459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rcRect b="42000"/>
          <a:stretch>
            <a:fillRect/>
          </a:stretch>
        </p:blipFill>
        <p:spPr>
          <a:xfrm>
            <a:off x="533400" y="1600200"/>
            <a:ext cx="7524750" cy="2628900"/>
          </a:xfrm>
          <a:prstGeom prst="round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1285048-66F9-4025-8D0B-1E5AEAD8F2D7}"/>
              </a:ext>
            </a:extLst>
          </p:cNvPr>
          <p:cNvSpPr>
            <a:spLocks noGrp="1"/>
          </p:cNvSpPr>
          <p:nvPr/>
        </p:nvSpPr>
        <p:spPr>
          <a:xfrm>
            <a:off x="609600" y="4343400"/>
            <a:ext cx="1352550" cy="247650"/>
          </a:xfrm>
          <a:prstGeom prst="roundRect">
            <a:avLst>
              <a:gd name="adj" fmla="val 50000"/>
            </a:avLst>
          </a:prstGeom>
          <a:solidFill>
            <a:srgbClr val="E6F1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95FBCE-B366-4549-B99E-1D28177756FC}"/>
              </a:ext>
            </a:extLst>
          </p:cNvPr>
          <p:cNvSpPr>
            <a:spLocks noGrp="1"/>
          </p:cNvSpPr>
          <p:nvPr/>
        </p:nvSpPr>
        <p:spPr>
          <a:xfrm>
            <a:off x="704850" y="4400550"/>
            <a:ext cx="11620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PRODUCT LINES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rcRect t="4000" b="60000"/>
          <a:stretch>
            <a:fillRect/>
          </a:stretch>
        </p:blipFill>
        <p:spPr>
          <a:xfrm>
            <a:off x="533400" y="4667250"/>
            <a:ext cx="7524750" cy="1428750"/>
          </a:xfrm>
          <a:prstGeom prst="round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0D3D4C-BEEC-465F-B8A6-34BADCE6B298}"/>
              </a:ext>
            </a:extLst>
          </p:cNvPr>
          <p:cNvSpPr>
            <a:spLocks noGrp="1"/>
          </p:cNvSpPr>
          <p:nvPr/>
        </p:nvSpPr>
        <p:spPr>
          <a:xfrm>
            <a:off x="8477250" y="1466850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25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Fundraiser context comes first.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9B20034-AC86-455A-88F0-CB99975561A5}"/>
              </a:ext>
            </a:extLst>
          </p:cNvPr>
          <p:cNvSpPr>
            <a:spLocks noGrp="1"/>
          </p:cNvSpPr>
          <p:nvPr/>
        </p:nvSpPr>
        <p:spPr>
          <a:xfrm>
            <a:off x="8477250" y="245745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EB0E3-24C1-485C-B46F-9396A8B30F31}"/>
              </a:ext>
            </a:extLst>
          </p:cNvPr>
          <p:cNvSpPr>
            <a:spLocks noGrp="1"/>
          </p:cNvSpPr>
          <p:nvPr/>
        </p:nvSpPr>
        <p:spPr>
          <a:xfrm>
            <a:off x="8477250" y="250507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4917E9-C665-48E7-A2DB-4E1FE96F5B36}"/>
              </a:ext>
            </a:extLst>
          </p:cNvPr>
          <p:cNvSpPr>
            <a:spLocks noGrp="1"/>
          </p:cNvSpPr>
          <p:nvPr/>
        </p:nvSpPr>
        <p:spPr>
          <a:xfrm>
            <a:off x="8953500" y="24384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See the cause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8B690-AB61-4E9D-9F67-9CCF183A1AC5}"/>
              </a:ext>
            </a:extLst>
          </p:cNvPr>
          <p:cNvSpPr>
            <a:spLocks noGrp="1"/>
          </p:cNvSpPr>
          <p:nvPr/>
        </p:nvSpPr>
        <p:spPr>
          <a:xfrm>
            <a:off x="8953500" y="2743200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Organization identity and story frame the purchase.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D96D34-6886-48C7-B9A3-F18B7988E4B2}"/>
              </a:ext>
            </a:extLst>
          </p:cNvPr>
          <p:cNvSpPr>
            <a:spLocks noGrp="1"/>
          </p:cNvSpPr>
          <p:nvPr/>
        </p:nvSpPr>
        <p:spPr>
          <a:xfrm>
            <a:off x="8477250" y="346710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914B2A-C337-4141-933E-AFDD3E2368DC}"/>
              </a:ext>
            </a:extLst>
          </p:cNvPr>
          <p:cNvSpPr>
            <a:spLocks noGrp="1"/>
          </p:cNvSpPr>
          <p:nvPr/>
        </p:nvSpPr>
        <p:spPr>
          <a:xfrm>
            <a:off x="8477250" y="351472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87A949-BF98-4CE5-843D-9E303F60BF69}"/>
              </a:ext>
            </a:extLst>
          </p:cNvPr>
          <p:cNvSpPr>
            <a:spLocks noGrp="1"/>
          </p:cNvSpPr>
          <p:nvPr/>
        </p:nvSpPr>
        <p:spPr>
          <a:xfrm>
            <a:off x="8953500" y="344805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Browse quickly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A52CBA-88E7-40F3-8B85-78CC347AD1F1}"/>
              </a:ext>
            </a:extLst>
          </p:cNvPr>
          <p:cNvSpPr>
            <a:spLocks noGrp="1"/>
          </p:cNvSpPr>
          <p:nvPr/>
        </p:nvSpPr>
        <p:spPr>
          <a:xfrm>
            <a:off x="8953500" y="3752850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Product lines make a larger catalog approachable.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E88143B-6257-469B-B690-74FE1924B2F9}"/>
              </a:ext>
            </a:extLst>
          </p:cNvPr>
          <p:cNvSpPr>
            <a:spLocks noGrp="1"/>
          </p:cNvSpPr>
          <p:nvPr/>
        </p:nvSpPr>
        <p:spPr>
          <a:xfrm>
            <a:off x="8477250" y="447675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D0C92C-B36D-4B0E-A445-FFF531D91668}"/>
              </a:ext>
            </a:extLst>
          </p:cNvPr>
          <p:cNvSpPr>
            <a:spLocks noGrp="1"/>
          </p:cNvSpPr>
          <p:nvPr/>
        </p:nvSpPr>
        <p:spPr>
          <a:xfrm>
            <a:off x="8477250" y="452437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CB09CD-32D1-4E0F-9C18-B58B06D875C2}"/>
              </a:ext>
            </a:extLst>
          </p:cNvPr>
          <p:cNvSpPr>
            <a:spLocks noGrp="1"/>
          </p:cNvSpPr>
          <p:nvPr/>
        </p:nvSpPr>
        <p:spPr>
          <a:xfrm>
            <a:off x="8953500" y="44577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Know the handoff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2B8119-688B-4546-83DE-4EC73D20AFD0}"/>
              </a:ext>
            </a:extLst>
          </p:cNvPr>
          <p:cNvSpPr>
            <a:spLocks noGrp="1"/>
          </p:cNvSpPr>
          <p:nvPr/>
        </p:nvSpPr>
        <p:spPr>
          <a:xfrm>
            <a:off x="8953500" y="4762500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Pickup and distribution expectations stay visible.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70F967A-785F-4636-8234-BB02C402FA02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DAE27B-B85C-4030-B070-241B28FB7BDD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Illustrative controlled showing profile · not an active partnership</a:t>
            </a:r>
          </a:p>
        </p:txBody>
      </p:sp>
    </p:spTree>
    <p:extLst>
      <p:ext uri="{BB962C8B-B14F-4D97-AF65-F5344CB8AC3E}">
        <p14:creationId xmlns:p14="http://schemas.microsoft.com/office/powerpoint/2010/main" val="4272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-4-title">
            <a:extLst>
              <a:ext uri="{FF2B5EF4-FFF2-40B4-BE49-F238E27FC236}">
                <a16:creationId xmlns:a16="http://schemas.microsoft.com/office/drawing/2014/main" id="{0B3EF573-F6EB-48BA-89BB-0E3EC03C0ECC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0287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0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0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More than a product listing: Local Partner stories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EC0942-1F4A-402F-895C-22FD0EA58F25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C87935-FD84-4CE4-BF98-51BA75D2D6B7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F2A555-4CDB-4B32-9370-CF7506136CB5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952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Discovery in the fundraiser storefront opens into a dedicated brand and product story.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597525-9FDB-4283-8556-99471C16ECF3}"/>
              </a:ext>
            </a:extLst>
          </p:cNvPr>
          <p:cNvSpPr>
            <a:spLocks noGrp="1"/>
          </p:cNvSpPr>
          <p:nvPr/>
        </p:nvSpPr>
        <p:spPr>
          <a:xfrm>
            <a:off x="533400" y="1562100"/>
            <a:ext cx="1066800" cy="26670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5CC99A-37C0-4D55-8622-113FCD3D49A0}"/>
              </a:ext>
            </a:extLst>
          </p:cNvPr>
          <p:cNvSpPr>
            <a:spLocks noGrp="1"/>
          </p:cNvSpPr>
          <p:nvPr/>
        </p:nvSpPr>
        <p:spPr>
          <a:xfrm>
            <a:off x="628650" y="1619250"/>
            <a:ext cx="8763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7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97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DISCOVER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9E417A1-A9AC-4C3C-AE5A-014854263F0D}"/>
              </a:ext>
            </a:extLst>
          </p:cNvPr>
          <p:cNvSpPr>
            <a:spLocks noGrp="1"/>
          </p:cNvSpPr>
          <p:nvPr/>
        </p:nvSpPr>
        <p:spPr>
          <a:xfrm>
            <a:off x="457200" y="1847850"/>
            <a:ext cx="5486400" cy="3486150"/>
          </a:xfrm>
          <a:prstGeom prst="roundRect">
            <a:avLst>
              <a:gd name="adj" fmla="val 3279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1" b="21"/>
          <a:stretch>
            <a:fillRect/>
          </a:stretch>
        </p:blipFill>
        <p:spPr>
          <a:xfrm>
            <a:off x="533400" y="1924050"/>
            <a:ext cx="5334000" cy="3333750"/>
          </a:xfrm>
          <a:prstGeom prst="round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6C0CF26-817A-44DE-BC2A-999C195E807E}"/>
              </a:ext>
            </a:extLst>
          </p:cNvPr>
          <p:cNvSpPr>
            <a:spLocks noGrp="1"/>
          </p:cNvSpPr>
          <p:nvPr/>
        </p:nvSpPr>
        <p:spPr>
          <a:xfrm>
            <a:off x="5943600" y="3181350"/>
            <a:ext cx="457200" cy="457200"/>
          </a:xfrm>
          <a:prstGeom prst="rightArrow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D4B67BA-3C49-46CC-8CDC-C43100305446}"/>
              </a:ext>
            </a:extLst>
          </p:cNvPr>
          <p:cNvSpPr>
            <a:spLocks noGrp="1"/>
          </p:cNvSpPr>
          <p:nvPr/>
        </p:nvSpPr>
        <p:spPr>
          <a:xfrm>
            <a:off x="6553200" y="1562100"/>
            <a:ext cx="1257300" cy="266700"/>
          </a:xfrm>
          <a:prstGeom prst="roundRect">
            <a:avLst>
              <a:gd name="adj" fmla="val 50000"/>
            </a:avLst>
          </a:prstGeom>
          <a:solidFill>
            <a:srgbClr val="E6F1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7C4BAA-76C7-48B6-863C-6EF4E74D057C}"/>
              </a:ext>
            </a:extLst>
          </p:cNvPr>
          <p:cNvSpPr>
            <a:spLocks noGrp="1"/>
          </p:cNvSpPr>
          <p:nvPr/>
        </p:nvSpPr>
        <p:spPr>
          <a:xfrm>
            <a:off x="6648450" y="1619250"/>
            <a:ext cx="10668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75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975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GO DEEPER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B097F4B-C8D0-4479-8F21-0182E689F089}"/>
              </a:ext>
            </a:extLst>
          </p:cNvPr>
          <p:cNvSpPr>
            <a:spLocks noGrp="1"/>
          </p:cNvSpPr>
          <p:nvPr/>
        </p:nvSpPr>
        <p:spPr>
          <a:xfrm>
            <a:off x="6477000" y="1847850"/>
            <a:ext cx="5257800" cy="224790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rcRect t="17178" b="17178"/>
          <a:stretch>
            <a:fillRect/>
          </a:stretch>
        </p:blipFill>
        <p:spPr>
          <a:xfrm>
            <a:off x="6553200" y="1924050"/>
            <a:ext cx="5105400" cy="2095500"/>
          </a:xfrm>
          <a:prstGeom prst="round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1995006-8F15-428E-9BF2-DBD559CEFD9F}"/>
              </a:ext>
            </a:extLst>
          </p:cNvPr>
          <p:cNvSpPr>
            <a:spLocks noGrp="1"/>
          </p:cNvSpPr>
          <p:nvPr/>
        </p:nvSpPr>
        <p:spPr>
          <a:xfrm>
            <a:off x="6477000" y="4171950"/>
            <a:ext cx="5257800" cy="161925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rcRect t="27025" b="27025"/>
          <a:stretch>
            <a:fillRect/>
          </a:stretch>
        </p:blipFill>
        <p:spPr>
          <a:xfrm>
            <a:off x="6553200" y="4248150"/>
            <a:ext cx="5105400" cy="1466850"/>
          </a:xfrm>
          <a:prstGeom prst="round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F55C8-60FC-4404-9F85-3A12BA1A09D1}"/>
              </a:ext>
            </a:extLst>
          </p:cNvPr>
          <p:cNvSpPr>
            <a:spLocks noGrp="1"/>
          </p:cNvSpPr>
          <p:nvPr/>
        </p:nvSpPr>
        <p:spPr>
          <a:xfrm>
            <a:off x="533400" y="58483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42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Visibility  •  Identity  •  Product Story  •  Community Connection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292F923-7B9E-4E46-8A31-33DAF1B4A050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035520-70CD-441A-AD25-F2BD6456F9D4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78437" lnSpcReduction="10000"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Kettle Ridge Popcorn is an illustrative controlled profile, not an active Local Partner</a:t>
            </a:r>
          </a:p>
        </p:txBody>
      </p:sp>
    </p:spTree>
    <p:extLst>
      <p:ext uri="{BB962C8B-B14F-4D97-AF65-F5344CB8AC3E}">
        <p14:creationId xmlns:p14="http://schemas.microsoft.com/office/powerpoint/2010/main" val="459023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F42BA-3797-2707-1313-6809DBF08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-5-title">
            <a:extLst>
              <a:ext uri="{FF2B5EF4-FFF2-40B4-BE49-F238E27FC236}">
                <a16:creationId xmlns:a16="http://schemas.microsoft.com/office/drawing/2014/main" id="{67C1A592-B7EF-9494-AB86-AF0229C69CDD}"/>
              </a:ext>
            </a:extLst>
          </p:cNvPr>
          <p:cNvSpPr>
            <a:spLocks noGrp="1"/>
          </p:cNvSpPr>
          <p:nvPr/>
        </p:nvSpPr>
        <p:spPr>
          <a:xfrm>
            <a:off x="533400" y="406908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The supporter ordering experience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3C01EF-06F6-E889-2CA5-05C9B66B25EF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7D42AC-DD3B-D991-26D6-20FB70D260A7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D8D778-C387-ACAE-9BF8-BFA2A973AFEB}"/>
              </a:ext>
            </a:extLst>
          </p:cNvPr>
          <p:cNvSpPr>
            <a:spLocks noGrp="1"/>
          </p:cNvSpPr>
          <p:nvPr/>
        </p:nvSpPr>
        <p:spPr>
          <a:xfrm>
            <a:off x="1409700" y="1257300"/>
            <a:ext cx="1714500" cy="28575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828AB5-4FE2-336A-6F22-1884CEDEBAB8}"/>
              </a:ext>
            </a:extLst>
          </p:cNvPr>
          <p:cNvSpPr>
            <a:spLocks noGrp="1"/>
          </p:cNvSpPr>
          <p:nvPr/>
        </p:nvSpPr>
        <p:spPr>
          <a:xfrm>
            <a:off x="1504950" y="1314450"/>
            <a:ext cx="1524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1  BROWSE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077CED-192A-3D4F-DEB9-F8680F2FCB49}"/>
              </a:ext>
            </a:extLst>
          </p:cNvPr>
          <p:cNvSpPr>
            <a:spLocks noGrp="1"/>
          </p:cNvSpPr>
          <p:nvPr/>
        </p:nvSpPr>
        <p:spPr>
          <a:xfrm>
            <a:off x="457200" y="1619250"/>
            <a:ext cx="3619500" cy="2667000"/>
          </a:xfrm>
          <a:prstGeom prst="roundRect">
            <a:avLst>
              <a:gd name="adj" fmla="val 3797"/>
            </a:avLst>
          </a:prstGeom>
          <a:noFill/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B159AA5-87DE-A1F7-36DA-AC718F910B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400" y="1866900"/>
            <a:ext cx="3467100" cy="2171700"/>
          </a:xfrm>
          <a:prstGeom prst="round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4DA700-C398-5CE7-34EB-10DD1A70D87E}"/>
              </a:ext>
            </a:extLst>
          </p:cNvPr>
          <p:cNvSpPr>
            <a:spLocks noGrp="1"/>
          </p:cNvSpPr>
          <p:nvPr/>
        </p:nvSpPr>
        <p:spPr>
          <a:xfrm>
            <a:off x="5238750" y="1257300"/>
            <a:ext cx="1714500" cy="28575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109BE5-0085-3757-0AB5-E17A7246E108}"/>
              </a:ext>
            </a:extLst>
          </p:cNvPr>
          <p:cNvSpPr>
            <a:spLocks noGrp="1"/>
          </p:cNvSpPr>
          <p:nvPr/>
        </p:nvSpPr>
        <p:spPr>
          <a:xfrm>
            <a:off x="5334000" y="1314450"/>
            <a:ext cx="1524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2  REVIEW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10F6720-DAA2-E4CC-DFB0-46C234999B8A}"/>
              </a:ext>
            </a:extLst>
          </p:cNvPr>
          <p:cNvSpPr>
            <a:spLocks noGrp="1"/>
          </p:cNvSpPr>
          <p:nvPr/>
        </p:nvSpPr>
        <p:spPr>
          <a:xfrm>
            <a:off x="4286250" y="1619250"/>
            <a:ext cx="3619500" cy="2667000"/>
          </a:xfrm>
          <a:prstGeom prst="roundRect">
            <a:avLst>
              <a:gd name="adj" fmla="val 3797"/>
            </a:avLst>
          </a:prstGeom>
          <a:noFill/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4895765-5D2C-F8E5-418D-49718CFAF0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62450" y="1866900"/>
            <a:ext cx="3467100" cy="2171700"/>
          </a:xfrm>
          <a:prstGeom prst="round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6CB494D-4DA7-B7C7-EFC2-54D26E488712}"/>
              </a:ext>
            </a:extLst>
          </p:cNvPr>
          <p:cNvSpPr>
            <a:spLocks noGrp="1"/>
          </p:cNvSpPr>
          <p:nvPr/>
        </p:nvSpPr>
        <p:spPr>
          <a:xfrm>
            <a:off x="9067800" y="1257300"/>
            <a:ext cx="1714500" cy="28575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1F5814-7604-E5EB-E519-67449C33EB72}"/>
              </a:ext>
            </a:extLst>
          </p:cNvPr>
          <p:cNvSpPr>
            <a:spLocks noGrp="1"/>
          </p:cNvSpPr>
          <p:nvPr/>
        </p:nvSpPr>
        <p:spPr>
          <a:xfrm>
            <a:off x="9163050" y="1314450"/>
            <a:ext cx="1524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05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3  CART + CHECKOUT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35B1DE-21CA-BC29-5E9F-3ACDC1B4D44B}"/>
              </a:ext>
            </a:extLst>
          </p:cNvPr>
          <p:cNvSpPr>
            <a:spLocks noGrp="1"/>
          </p:cNvSpPr>
          <p:nvPr/>
        </p:nvSpPr>
        <p:spPr>
          <a:xfrm>
            <a:off x="533400" y="4552950"/>
            <a:ext cx="111252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buNone/>
              <a:defRPr sz="15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A clear path from product discovery to purchase, all inside the fundraiser context.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69A0466-2513-86A6-EEB3-11E01DAB8EFC}"/>
              </a:ext>
            </a:extLst>
          </p:cNvPr>
          <p:cNvSpPr>
            <a:spLocks noGrp="1"/>
          </p:cNvSpPr>
          <p:nvPr/>
        </p:nvSpPr>
        <p:spPr>
          <a:xfrm>
            <a:off x="8115300" y="1619250"/>
            <a:ext cx="3619500" cy="2667000"/>
          </a:xfrm>
          <a:prstGeom prst="roundRect">
            <a:avLst>
              <a:gd name="adj" fmla="val 6452"/>
            </a:avLst>
          </a:prstGeom>
          <a:noFill/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491652F-EBC0-CA6E-A672-57F1378B9A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191500" y="2352675"/>
            <a:ext cx="3467100" cy="1200150"/>
          </a:xfrm>
          <a:prstGeom prst="round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3E2E98D-2732-FCF3-34EB-BA5B57DC2EEB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354A2C-D6C1-F57D-16F0-DF22C244443E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Illustrative controlled showing profile · not an active partnership</a:t>
            </a:r>
          </a:p>
        </p:txBody>
      </p:sp>
    </p:spTree>
    <p:extLst>
      <p:ext uri="{BB962C8B-B14F-4D97-AF65-F5344CB8AC3E}">
        <p14:creationId xmlns:p14="http://schemas.microsoft.com/office/powerpoint/2010/main" val="3813656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-6-title">
            <a:extLst>
              <a:ext uri="{FF2B5EF4-FFF2-40B4-BE49-F238E27FC236}">
                <a16:creationId xmlns:a16="http://schemas.microsoft.com/office/drawing/2014/main" id="{01359973-7AF6-4D70-842E-1CD63A1E137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The Local Partner portal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B08777-638D-459F-9EA7-9DFE8341C624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B861D8-2A54-487F-91FA-FF6C650E212F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6BEEF7-1D26-43B6-8CDE-DDD9A24DD218}"/>
              </a:ext>
            </a:extLst>
          </p:cNvPr>
          <p:cNvSpPr>
            <a:spLocks noGrp="1"/>
          </p:cNvSpPr>
          <p:nvPr/>
        </p:nvSpPr>
        <p:spPr>
          <a:xfrm>
            <a:off x="457200" y="1276350"/>
            <a:ext cx="8210550" cy="497205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rcRect t="2171" b="2171"/>
          <a:stretch>
            <a:fillRect/>
          </a:stretch>
        </p:blipFill>
        <p:spPr>
          <a:xfrm>
            <a:off x="533400" y="1352550"/>
            <a:ext cx="8058150" cy="4819650"/>
          </a:xfrm>
          <a:prstGeom prst="round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9133751-745A-4764-84DD-168716EA15BB}"/>
              </a:ext>
            </a:extLst>
          </p:cNvPr>
          <p:cNvSpPr>
            <a:spLocks noGrp="1"/>
          </p:cNvSpPr>
          <p:nvPr/>
        </p:nvSpPr>
        <p:spPr>
          <a:xfrm>
            <a:off x="8934450" y="1504950"/>
            <a:ext cx="27241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21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One operational home for fulfillment.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4C9EFD-BF8A-4B00-89CA-59B66F42DC5D}"/>
              </a:ext>
            </a:extLst>
          </p:cNvPr>
          <p:cNvSpPr>
            <a:spLocks noGrp="1"/>
          </p:cNvSpPr>
          <p:nvPr/>
        </p:nvSpPr>
        <p:spPr>
          <a:xfrm>
            <a:off x="8934450" y="249555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6A6A5C-9C08-47A2-81DB-13C08E09C632}"/>
              </a:ext>
            </a:extLst>
          </p:cNvPr>
          <p:cNvSpPr>
            <a:spLocks noGrp="1"/>
          </p:cNvSpPr>
          <p:nvPr/>
        </p:nvSpPr>
        <p:spPr>
          <a:xfrm>
            <a:off x="8934450" y="254317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5DFFDE-8B72-4991-B169-289FAB67AEC5}"/>
              </a:ext>
            </a:extLst>
          </p:cNvPr>
          <p:cNvSpPr>
            <a:spLocks noGrp="1"/>
          </p:cNvSpPr>
          <p:nvPr/>
        </p:nvSpPr>
        <p:spPr>
          <a:xfrm>
            <a:off x="9410700" y="2476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Filter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6CD4C2-772E-425D-A668-874BB64053F2}"/>
              </a:ext>
            </a:extLst>
          </p:cNvPr>
          <p:cNvSpPr>
            <a:spLocks noGrp="1"/>
          </p:cNvSpPr>
          <p:nvPr/>
        </p:nvSpPr>
        <p:spPr>
          <a:xfrm>
            <a:off x="9410700" y="278130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Focus on orders that still need action.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F4AAE63-B5C5-4F42-B097-599B4EC00212}"/>
              </a:ext>
            </a:extLst>
          </p:cNvPr>
          <p:cNvSpPr>
            <a:spLocks noGrp="1"/>
          </p:cNvSpPr>
          <p:nvPr/>
        </p:nvSpPr>
        <p:spPr>
          <a:xfrm>
            <a:off x="8934450" y="344805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912079-92F4-4B79-853F-EC59E443C664}"/>
              </a:ext>
            </a:extLst>
          </p:cNvPr>
          <p:cNvSpPr>
            <a:spLocks noGrp="1"/>
          </p:cNvSpPr>
          <p:nvPr/>
        </p:nvSpPr>
        <p:spPr>
          <a:xfrm>
            <a:off x="8934450" y="349567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693C11-E864-4FD3-892B-409443C51935}"/>
              </a:ext>
            </a:extLst>
          </p:cNvPr>
          <p:cNvSpPr>
            <a:spLocks noGrp="1"/>
          </p:cNvSpPr>
          <p:nvPr/>
        </p:nvSpPr>
        <p:spPr>
          <a:xfrm>
            <a:off x="9410700" y="34290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Understand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4663F6-DC4D-4702-9344-6F8C24D90640}"/>
              </a:ext>
            </a:extLst>
          </p:cNvPr>
          <p:cNvSpPr>
            <a:spLocks noGrp="1"/>
          </p:cNvSpPr>
          <p:nvPr/>
        </p:nvSpPr>
        <p:spPr>
          <a:xfrm>
            <a:off x="9410700" y="373380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See order, unit, and payable estimates.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20681B4-E6A8-4BCB-A46D-D33D8FC64348}"/>
              </a:ext>
            </a:extLst>
          </p:cNvPr>
          <p:cNvSpPr>
            <a:spLocks noGrp="1"/>
          </p:cNvSpPr>
          <p:nvPr/>
        </p:nvSpPr>
        <p:spPr>
          <a:xfrm>
            <a:off x="8934450" y="4400550"/>
            <a:ext cx="323850" cy="323850"/>
          </a:xfrm>
          <a:prstGeom prst="ellipse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0451EB-7374-4FF6-A8F8-7BCC1BF3E530}"/>
              </a:ext>
            </a:extLst>
          </p:cNvPr>
          <p:cNvSpPr>
            <a:spLocks noGrp="1"/>
          </p:cNvSpPr>
          <p:nvPr/>
        </p:nvSpPr>
        <p:spPr>
          <a:xfrm>
            <a:off x="8934450" y="444817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5B36E5-6525-4C28-A4E1-2B7AC962CA6F}"/>
              </a:ext>
            </a:extLst>
          </p:cNvPr>
          <p:cNvSpPr>
            <a:spLocks noGrp="1"/>
          </p:cNvSpPr>
          <p:nvPr/>
        </p:nvSpPr>
        <p:spPr>
          <a:xfrm>
            <a:off x="9410700" y="4381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Export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0D47A4-DBC8-4D93-BFDB-98D4A8DFC535}"/>
              </a:ext>
            </a:extLst>
          </p:cNvPr>
          <p:cNvSpPr>
            <a:spLocks noGrp="1"/>
          </p:cNvSpPr>
          <p:nvPr/>
        </p:nvSpPr>
        <p:spPr>
          <a:xfrm>
            <a:off x="9410700" y="468630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Open production and packing reports.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7A5844-69AC-4AA5-A4E5-33CFB4E6DEED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6AD8CB-786C-4BAE-A61D-DA1C97B99B46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Illustrative controlled showing profile · not an active partnership</a:t>
            </a:r>
          </a:p>
        </p:txBody>
      </p:sp>
    </p:spTree>
    <p:extLst>
      <p:ext uri="{BB962C8B-B14F-4D97-AF65-F5344CB8AC3E}">
        <p14:creationId xmlns:p14="http://schemas.microsoft.com/office/powerpoint/2010/main" val="258832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-7-title">
            <a:extLst>
              <a:ext uri="{FF2B5EF4-FFF2-40B4-BE49-F238E27FC236}">
                <a16:creationId xmlns:a16="http://schemas.microsoft.com/office/drawing/2014/main" id="{CFDC81F0-4E97-4B2E-A724-1CDDCD56DFFF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Current fundraiser and order activity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80D174-3BB0-44EE-9898-D3EB5FB56998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F7C3F1-8AFB-455F-B62B-BE94591F49C3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11F89AB-92B7-4572-A687-DD0D1D3781C8}"/>
              </a:ext>
            </a:extLst>
          </p:cNvPr>
          <p:cNvSpPr>
            <a:spLocks noGrp="1"/>
          </p:cNvSpPr>
          <p:nvPr/>
        </p:nvSpPr>
        <p:spPr>
          <a:xfrm>
            <a:off x="457200" y="1276350"/>
            <a:ext cx="8058150" cy="4972050"/>
          </a:xfrm>
          <a:prstGeom prst="roundRect">
            <a:avLst>
              <a:gd name="adj" fmla="val 2299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rcRect t="1249" b="1249"/>
          <a:stretch>
            <a:fillRect/>
          </a:stretch>
        </p:blipFill>
        <p:spPr>
          <a:xfrm>
            <a:off x="533400" y="1352550"/>
            <a:ext cx="7905750" cy="4819650"/>
          </a:xfrm>
          <a:prstGeom prst="round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C8F0F34-1141-477D-81E1-48B5C49799E5}"/>
              </a:ext>
            </a:extLst>
          </p:cNvPr>
          <p:cNvSpPr>
            <a:spLocks noGrp="1"/>
          </p:cNvSpPr>
          <p:nvPr/>
        </p:nvSpPr>
        <p:spPr>
          <a:xfrm>
            <a:off x="8858250" y="1428750"/>
            <a:ext cx="2476500" cy="323850"/>
          </a:xfrm>
          <a:prstGeom prst="roundRect">
            <a:avLst>
              <a:gd name="adj" fmla="val 50000"/>
            </a:avLst>
          </a:prstGeom>
          <a:solidFill>
            <a:srgbClr val="FFF0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C0FC61-575E-42A9-A191-CD9D56D42842}"/>
              </a:ext>
            </a:extLst>
          </p:cNvPr>
          <p:cNvSpPr>
            <a:spLocks noGrp="1"/>
          </p:cNvSpPr>
          <p:nvPr/>
        </p:nvSpPr>
        <p:spPr>
          <a:xfrm>
            <a:off x="8953500" y="14859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9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CONTROLLED SHOWING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4C9325-0459-429C-9935-BE89F41ED1EE}"/>
              </a:ext>
            </a:extLst>
          </p:cNvPr>
          <p:cNvSpPr>
            <a:spLocks noGrp="1"/>
          </p:cNvSpPr>
          <p:nvPr/>
        </p:nvSpPr>
        <p:spPr>
          <a:xfrm>
            <a:off x="8858250" y="2057400"/>
            <a:ext cx="26670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fontScale="91173"/>
          </a:bodyPr>
          <a:lstStyle/>
          <a:p>
            <a:pPr algn="l">
              <a:buNone/>
              <a:defRPr sz="18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A focused view answers three practical questions: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247096-B778-4899-A9A9-A7280450B01A}"/>
              </a:ext>
            </a:extLst>
          </p:cNvPr>
          <p:cNvSpPr>
            <a:spLocks noGrp="1"/>
          </p:cNvSpPr>
          <p:nvPr/>
        </p:nvSpPr>
        <p:spPr>
          <a:xfrm>
            <a:off x="8858250" y="3086100"/>
            <a:ext cx="323850" cy="323850"/>
          </a:xfrm>
          <a:prstGeom prst="ellipse">
            <a:avLst/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33B664-0349-454D-928D-5291C232A670}"/>
              </a:ext>
            </a:extLst>
          </p:cNvPr>
          <p:cNvSpPr>
            <a:spLocks noGrp="1"/>
          </p:cNvSpPr>
          <p:nvPr/>
        </p:nvSpPr>
        <p:spPr>
          <a:xfrm>
            <a:off x="8858250" y="313372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75C9E1-2543-4ECE-8AA9-FA77B52F3E71}"/>
              </a:ext>
            </a:extLst>
          </p:cNvPr>
          <p:cNvSpPr>
            <a:spLocks noGrp="1"/>
          </p:cNvSpPr>
          <p:nvPr/>
        </p:nvSpPr>
        <p:spPr>
          <a:xfrm>
            <a:off x="9334500" y="306705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When?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A298AF-46BB-4531-B2BE-84698A9AC66C}"/>
              </a:ext>
            </a:extLst>
          </p:cNvPr>
          <p:cNvSpPr>
            <a:spLocks noGrp="1"/>
          </p:cNvSpPr>
          <p:nvPr/>
        </p:nvSpPr>
        <p:spPr>
          <a:xfrm>
            <a:off x="9334500" y="337185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Target fulfillment date and activity range.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CFFD45-A41B-4034-B0BA-F3B8895389C4}"/>
              </a:ext>
            </a:extLst>
          </p:cNvPr>
          <p:cNvSpPr>
            <a:spLocks noGrp="1"/>
          </p:cNvSpPr>
          <p:nvPr/>
        </p:nvSpPr>
        <p:spPr>
          <a:xfrm>
            <a:off x="8858250" y="4038600"/>
            <a:ext cx="323850" cy="323850"/>
          </a:xfrm>
          <a:prstGeom prst="ellipse">
            <a:avLst/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5E38DB-DAFE-4740-9AB2-151E6C2413DC}"/>
              </a:ext>
            </a:extLst>
          </p:cNvPr>
          <p:cNvSpPr>
            <a:spLocks noGrp="1"/>
          </p:cNvSpPr>
          <p:nvPr/>
        </p:nvSpPr>
        <p:spPr>
          <a:xfrm>
            <a:off x="8858250" y="408622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3EDDE0-6BE0-430D-920C-A80D8C56BE58}"/>
              </a:ext>
            </a:extLst>
          </p:cNvPr>
          <p:cNvSpPr>
            <a:spLocks noGrp="1"/>
          </p:cNvSpPr>
          <p:nvPr/>
        </p:nvSpPr>
        <p:spPr>
          <a:xfrm>
            <a:off x="9334500" y="401955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How much?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D3019E-673C-47C6-8443-18E7A6CCFA6E}"/>
              </a:ext>
            </a:extLst>
          </p:cNvPr>
          <p:cNvSpPr>
            <a:spLocks noGrp="1"/>
          </p:cNvSpPr>
          <p:nvPr/>
        </p:nvSpPr>
        <p:spPr>
          <a:xfrm>
            <a:off x="9334500" y="4324350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Orders and product units in the selected view.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50406DB-F895-4CAC-ADAC-CE83D71C314B}"/>
              </a:ext>
            </a:extLst>
          </p:cNvPr>
          <p:cNvSpPr>
            <a:spLocks noGrp="1"/>
          </p:cNvSpPr>
          <p:nvPr/>
        </p:nvSpPr>
        <p:spPr>
          <a:xfrm>
            <a:off x="8858250" y="4991100"/>
            <a:ext cx="323850" cy="323850"/>
          </a:xfrm>
          <a:prstGeom prst="ellipse">
            <a:avLst/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728098-1968-4E70-875E-F09524F01754}"/>
              </a:ext>
            </a:extLst>
          </p:cNvPr>
          <p:cNvSpPr>
            <a:spLocks noGrp="1"/>
          </p:cNvSpPr>
          <p:nvPr/>
        </p:nvSpPr>
        <p:spPr>
          <a:xfrm>
            <a:off x="8858250" y="5038725"/>
            <a:ext cx="3238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8C52AD-3A40-47B7-BCA4-3CE998BA4EB4}"/>
              </a:ext>
            </a:extLst>
          </p:cNvPr>
          <p:cNvSpPr>
            <a:spLocks noGrp="1"/>
          </p:cNvSpPr>
          <p:nvPr/>
        </p:nvSpPr>
        <p:spPr>
          <a:xfrm>
            <a:off x="9334500" y="497205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Which orders?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319BA6-39BB-4FD6-9338-3625F8A47419}"/>
              </a:ext>
            </a:extLst>
          </p:cNvPr>
          <p:cNvSpPr>
            <a:spLocks noGrp="1"/>
          </p:cNvSpPr>
          <p:nvPr/>
        </p:nvSpPr>
        <p:spPr>
          <a:xfrm>
            <a:off x="9334500" y="5276850"/>
            <a:ext cx="21907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Order-level records for fulfillment follow-through.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0939D9A-C54A-4F1B-AED0-BC93485F97A1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34DB1A-B298-415E-B290-78BB300C8523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Illustrative controlled showing profile · not an active partnership</a:t>
            </a:r>
          </a:p>
        </p:txBody>
      </p:sp>
    </p:spTree>
    <p:extLst>
      <p:ext uri="{BB962C8B-B14F-4D97-AF65-F5344CB8AC3E}">
        <p14:creationId xmlns:p14="http://schemas.microsoft.com/office/powerpoint/2010/main" val="55163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-8-title">
            <a:extLst>
              <a:ext uri="{FF2B5EF4-FFF2-40B4-BE49-F238E27FC236}">
                <a16:creationId xmlns:a16="http://schemas.microsoft.com/office/drawing/2014/main" id="{4FC2C6F6-DC21-4134-9C7B-6D3A9A1D2F10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Production reporting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454A17-355A-4ABF-A16E-8E6A46900754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AC6FF8-01FB-4AA2-99F9-4D42F3555CFF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F03A8D-31F8-4D60-9105-840338FF418E}"/>
              </a:ext>
            </a:extLst>
          </p:cNvPr>
          <p:cNvSpPr>
            <a:spLocks noGrp="1"/>
          </p:cNvSpPr>
          <p:nvPr/>
        </p:nvSpPr>
        <p:spPr>
          <a:xfrm>
            <a:off x="533400" y="118110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Consolidated quantities turn storefront orders into a clear preparation view.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4E6B84-CE56-4DA6-8A8D-68AE74D646FC}"/>
              </a:ext>
            </a:extLst>
          </p:cNvPr>
          <p:cNvSpPr>
            <a:spLocks noGrp="1"/>
          </p:cNvSpPr>
          <p:nvPr/>
        </p:nvSpPr>
        <p:spPr>
          <a:xfrm>
            <a:off x="590550" y="1752600"/>
            <a:ext cx="11010900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1947430"/>
            <a:ext cx="10858500" cy="2467841"/>
          </a:xfrm>
          <a:prstGeom prst="round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DFEA71-C4A3-41BA-A256-B60223A684D0}"/>
              </a:ext>
            </a:extLst>
          </p:cNvPr>
          <p:cNvSpPr>
            <a:spLocks noGrp="1"/>
          </p:cNvSpPr>
          <p:nvPr/>
        </p:nvSpPr>
        <p:spPr>
          <a:xfrm>
            <a:off x="723900" y="4953000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10E767-8BA3-447A-B6F9-75BD1C38FAAE}"/>
              </a:ext>
            </a:extLst>
          </p:cNvPr>
          <p:cNvSpPr>
            <a:spLocks noGrp="1"/>
          </p:cNvSpPr>
          <p:nvPr/>
        </p:nvSpPr>
        <p:spPr>
          <a:xfrm>
            <a:off x="723900" y="52578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Consolidated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1080F5-EACF-435E-BFE9-922263F68467}"/>
              </a:ext>
            </a:extLst>
          </p:cNvPr>
          <p:cNvSpPr>
            <a:spLocks noGrp="1"/>
          </p:cNvSpPr>
          <p:nvPr/>
        </p:nvSpPr>
        <p:spPr>
          <a:xfrm>
            <a:off x="723900" y="5619750"/>
            <a:ext cx="2952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One quantity by SKU and product.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2978E4-40AC-4F5F-BA58-5BF90D47DBEE}"/>
              </a:ext>
            </a:extLst>
          </p:cNvPr>
          <p:cNvSpPr>
            <a:spLocks noGrp="1"/>
          </p:cNvSpPr>
          <p:nvPr/>
        </p:nvSpPr>
        <p:spPr>
          <a:xfrm>
            <a:off x="4057650" y="4953000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106F6-66D2-4750-8418-1AE4A0C5A5F6}"/>
              </a:ext>
            </a:extLst>
          </p:cNvPr>
          <p:cNvSpPr>
            <a:spLocks noGrp="1"/>
          </p:cNvSpPr>
          <p:nvPr/>
        </p:nvSpPr>
        <p:spPr>
          <a:xfrm>
            <a:off x="4057650" y="52578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Production-ready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95768C-7700-449E-A848-582461E3B717}"/>
              </a:ext>
            </a:extLst>
          </p:cNvPr>
          <p:cNvSpPr>
            <a:spLocks noGrp="1"/>
          </p:cNvSpPr>
          <p:nvPr/>
        </p:nvSpPr>
        <p:spPr>
          <a:xfrm>
            <a:off x="4057650" y="5619750"/>
            <a:ext cx="2952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A focused view for preparation or production.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CA065C-788B-46AD-8BD8-E97988446594}"/>
              </a:ext>
            </a:extLst>
          </p:cNvPr>
          <p:cNvSpPr>
            <a:spLocks noGrp="1"/>
          </p:cNvSpPr>
          <p:nvPr/>
        </p:nvSpPr>
        <p:spPr>
          <a:xfrm>
            <a:off x="7391400" y="4953000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05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117172-EEE4-485A-975A-18481DBC6DA3}"/>
              </a:ext>
            </a:extLst>
          </p:cNvPr>
          <p:cNvSpPr>
            <a:spLocks noGrp="1"/>
          </p:cNvSpPr>
          <p:nvPr/>
        </p:nvSpPr>
        <p:spPr>
          <a:xfrm>
            <a:off x="7391400" y="525780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65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65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Source of truth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F3CA09-1916-4FCC-A60D-EB3B0B8C815B}"/>
              </a:ext>
            </a:extLst>
          </p:cNvPr>
          <p:cNvSpPr>
            <a:spLocks noGrp="1"/>
          </p:cNvSpPr>
          <p:nvPr/>
        </p:nvSpPr>
        <p:spPr>
          <a:xfrm>
            <a:off x="7391400" y="5619750"/>
            <a:ext cx="2952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Built from online fundraiser order records.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39115E-49FB-4F0E-A76E-82A10A21EB0E}"/>
              </a:ext>
            </a:extLst>
          </p:cNvPr>
          <p:cNvSpPr>
            <a:spLocks noGrp="1"/>
          </p:cNvSpPr>
          <p:nvPr/>
        </p:nvSpPr>
        <p:spPr>
          <a:xfrm>
            <a:off x="8305800" y="6210300"/>
            <a:ext cx="3219450" cy="285750"/>
          </a:xfrm>
          <a:prstGeom prst="roundRect">
            <a:avLst>
              <a:gd name="adj" fmla="val 50000"/>
            </a:avLst>
          </a:prstGeom>
          <a:solidFill>
            <a:srgbClr val="E7F3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F68A64-5084-48FF-B7B0-4BFD206FCE48}"/>
              </a:ext>
            </a:extLst>
          </p:cNvPr>
          <p:cNvSpPr>
            <a:spLocks noGrp="1"/>
          </p:cNvSpPr>
          <p:nvPr/>
        </p:nvSpPr>
        <p:spPr>
          <a:xfrm>
            <a:off x="8401050" y="6267450"/>
            <a:ext cx="30289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buNone/>
              <a:defRPr sz="975" b="1">
                <a:solidFill>
                  <a:srgbClr val="145344"/>
                </a:solidFill>
                <a:latin typeface="Segoe UI"/>
                <a:ea typeface="Segoe UI"/>
                <a:cs typeface="Segoe UI"/>
              </a:defRPr>
            </a:pPr>
            <a:r>
              <a:rPr sz="975" b="1">
                <a:solidFill>
                  <a:srgbClr val="145344"/>
                </a:solidFill>
                <a:latin typeface="Segoe UI"/>
                <a:ea typeface="Segoe UI"/>
                <a:cs typeface="Segoe UI"/>
              </a:rPr>
              <a:t>Local Partners fulfill their own products</a:t>
            </a:r>
          </a:p>
        </p:txBody>
      </p:sp>
    </p:spTree>
    <p:extLst>
      <p:ext uri="{BB962C8B-B14F-4D97-AF65-F5344CB8AC3E}">
        <p14:creationId xmlns:p14="http://schemas.microsoft.com/office/powerpoint/2010/main" val="1452402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-9-title">
            <a:extLst>
              <a:ext uri="{FF2B5EF4-FFF2-40B4-BE49-F238E27FC236}">
                <a16:creationId xmlns:a16="http://schemas.microsoft.com/office/drawing/2014/main" id="{6B6DC00F-A2DD-4B34-85F9-E66B41332AC3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9906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l">
              <a:buNone/>
              <a:defRPr sz="3300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Packing and fulfillment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63166E-4111-4FA0-91FC-EBBCBCBD84F4}"/>
              </a:ext>
            </a:extLst>
          </p:cNvPr>
          <p:cNvSpPr>
            <a:spLocks noGrp="1"/>
          </p:cNvSpPr>
          <p:nvPr/>
        </p:nvSpPr>
        <p:spPr>
          <a:xfrm>
            <a:off x="11144250" y="457200"/>
            <a:ext cx="5143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r">
              <a:buNone/>
              <a:defRPr sz="1200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B2A17-9168-4A41-B8AD-2051D5104BC3}"/>
              </a:ext>
            </a:extLst>
          </p:cNvPr>
          <p:cNvSpPr>
            <a:spLocks noGrp="1"/>
          </p:cNvSpPr>
          <p:nvPr/>
        </p:nvSpPr>
        <p:spPr>
          <a:xfrm>
            <a:off x="533400" y="1028700"/>
            <a:ext cx="11125200" cy="19050"/>
          </a:xfrm>
          <a:prstGeom prst="rect">
            <a:avLst/>
          </a:prstGeom>
          <a:solidFill>
            <a:srgbClr val="D9DED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8C3704-5F3F-453C-BD26-AC1C4883629E}"/>
              </a:ext>
            </a:extLst>
          </p:cNvPr>
          <p:cNvSpPr>
            <a:spLocks noGrp="1"/>
          </p:cNvSpPr>
          <p:nvPr/>
        </p:nvSpPr>
        <p:spPr>
          <a:xfrm>
            <a:off x="533400" y="1181100"/>
            <a:ext cx="914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Packing detail supports an organized handoff without changing who owns fulfillment.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7D29C2-8C11-4240-996B-9D248134B110}"/>
              </a:ext>
            </a:extLst>
          </p:cNvPr>
          <p:cNvSpPr>
            <a:spLocks noGrp="1"/>
          </p:cNvSpPr>
          <p:nvPr/>
        </p:nvSpPr>
        <p:spPr>
          <a:xfrm>
            <a:off x="590550" y="1619250"/>
            <a:ext cx="11010900" cy="3162300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54373" y="1695450"/>
            <a:ext cx="9883254" cy="3009900"/>
          </a:xfrm>
          <a:prstGeom prst="round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F5374BE-CB1A-4C61-8B2A-E24FA8F0384F}"/>
              </a:ext>
            </a:extLst>
          </p:cNvPr>
          <p:cNvSpPr>
            <a:spLocks noGrp="1"/>
          </p:cNvSpPr>
          <p:nvPr/>
        </p:nvSpPr>
        <p:spPr>
          <a:xfrm>
            <a:off x="819150" y="5124450"/>
            <a:ext cx="280035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949226-F65B-4B75-9A83-B7882FB268D0}"/>
              </a:ext>
            </a:extLst>
          </p:cNvPr>
          <p:cNvSpPr>
            <a:spLocks noGrp="1"/>
          </p:cNvSpPr>
          <p:nvPr/>
        </p:nvSpPr>
        <p:spPr>
          <a:xfrm>
            <a:off x="819150" y="5124450"/>
            <a:ext cx="76200" cy="971550"/>
          </a:xfrm>
          <a:prstGeom prst="rect">
            <a:avLst/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C31003-F784-4648-ABF6-5A812132164B}"/>
              </a:ext>
            </a:extLst>
          </p:cNvPr>
          <p:cNvSpPr>
            <a:spLocks noGrp="1"/>
          </p:cNvSpPr>
          <p:nvPr/>
        </p:nvSpPr>
        <p:spPr>
          <a:xfrm>
            <a:off x="1047750" y="5314950"/>
            <a:ext cx="2324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Local Partner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B460AF-97EA-4187-BDDF-ABC7138BCD40}"/>
              </a:ext>
            </a:extLst>
          </p:cNvPr>
          <p:cNvSpPr>
            <a:spLocks noGrp="1"/>
          </p:cNvSpPr>
          <p:nvPr/>
        </p:nvSpPr>
        <p:spPr>
          <a:xfrm>
            <a:off x="1047750" y="5638800"/>
            <a:ext cx="232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Packs and fulfills its products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1F5D14-0F04-4D60-93B0-2C4460271A17}"/>
              </a:ext>
            </a:extLst>
          </p:cNvPr>
          <p:cNvSpPr>
            <a:spLocks noGrp="1"/>
          </p:cNvSpPr>
          <p:nvPr/>
        </p:nvSpPr>
        <p:spPr>
          <a:xfrm>
            <a:off x="4286250" y="5124450"/>
            <a:ext cx="280035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8AE880-114A-4932-B9B3-13955B1443A3}"/>
              </a:ext>
            </a:extLst>
          </p:cNvPr>
          <p:cNvSpPr>
            <a:spLocks noGrp="1"/>
          </p:cNvSpPr>
          <p:nvPr/>
        </p:nvSpPr>
        <p:spPr>
          <a:xfrm>
            <a:off x="4286250" y="5124450"/>
            <a:ext cx="76200" cy="971550"/>
          </a:xfrm>
          <a:prstGeom prst="rect">
            <a:avLst/>
          </a:prstGeom>
          <a:solidFill>
            <a:srgbClr val="005CB9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FF1BFC-8F6B-4AFA-BF04-8165FA76EB36}"/>
              </a:ext>
            </a:extLst>
          </p:cNvPr>
          <p:cNvSpPr>
            <a:spLocks noGrp="1"/>
          </p:cNvSpPr>
          <p:nvPr/>
        </p:nvSpPr>
        <p:spPr>
          <a:xfrm>
            <a:off x="4514850" y="5314950"/>
            <a:ext cx="2324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Organized handoff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BA937B-50D8-4A46-8CF7-DA06C8D9B9F5}"/>
              </a:ext>
            </a:extLst>
          </p:cNvPr>
          <p:cNvSpPr>
            <a:spLocks noGrp="1"/>
          </p:cNvSpPr>
          <p:nvPr/>
        </p:nvSpPr>
        <p:spPr>
          <a:xfrm>
            <a:off x="4514850" y="5638800"/>
            <a:ext cx="232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Report detail keeps quantities clear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68110D-2C57-4DEA-9CFC-C90BF3395A31}"/>
              </a:ext>
            </a:extLst>
          </p:cNvPr>
          <p:cNvSpPr>
            <a:spLocks noGrp="1"/>
          </p:cNvSpPr>
          <p:nvPr/>
        </p:nvSpPr>
        <p:spPr>
          <a:xfrm>
            <a:off x="7753350" y="5124450"/>
            <a:ext cx="2800350" cy="97155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D9DE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8FDC5B-A23E-4B01-BF8A-351615B900C4}"/>
              </a:ext>
            </a:extLst>
          </p:cNvPr>
          <p:cNvSpPr>
            <a:spLocks noGrp="1"/>
          </p:cNvSpPr>
          <p:nvPr/>
        </p:nvSpPr>
        <p:spPr>
          <a:xfrm>
            <a:off x="7753350" y="5124450"/>
            <a:ext cx="76200" cy="971550"/>
          </a:xfrm>
          <a:prstGeom prst="rect">
            <a:avLst/>
          </a:prstGeom>
          <a:solidFill>
            <a:srgbClr val="145344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186A5B-087C-4EB4-9B16-CD08FD3F45E7}"/>
              </a:ext>
            </a:extLst>
          </p:cNvPr>
          <p:cNvSpPr>
            <a:spLocks noGrp="1"/>
          </p:cNvSpPr>
          <p:nvPr/>
        </p:nvSpPr>
        <p:spPr>
          <a:xfrm>
            <a:off x="7981950" y="5314950"/>
            <a:ext cx="23241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5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Organization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B4EDA52-56F3-48D5-83D3-17AD0F307EA3}"/>
              </a:ext>
            </a:extLst>
          </p:cNvPr>
          <p:cNvSpPr>
            <a:spLocks noGrp="1"/>
          </p:cNvSpPr>
          <p:nvPr/>
        </p:nvSpPr>
        <p:spPr>
          <a:xfrm>
            <a:off x="7981950" y="5638800"/>
            <a:ext cx="2324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125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Handles final-mile distribution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65080FB-DDF1-407F-85B4-B2FC9AF99F1C}"/>
              </a:ext>
            </a:extLst>
          </p:cNvPr>
          <p:cNvSpPr>
            <a:spLocks noGrp="1"/>
          </p:cNvSpPr>
          <p:nvPr/>
        </p:nvSpPr>
        <p:spPr>
          <a:xfrm>
            <a:off x="3714750" y="5410200"/>
            <a:ext cx="419100" cy="381000"/>
          </a:xfrm>
          <a:prstGeom prst="rightArrow">
            <a:avLst/>
          </a:prstGeom>
          <a:solidFill>
            <a:srgbClr val="F59E0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7B96F35E-3D99-4D48-AFBC-865738871A3E}"/>
              </a:ext>
            </a:extLst>
          </p:cNvPr>
          <p:cNvSpPr>
            <a:spLocks noGrp="1"/>
          </p:cNvSpPr>
          <p:nvPr/>
        </p:nvSpPr>
        <p:spPr>
          <a:xfrm>
            <a:off x="7181850" y="5410200"/>
            <a:ext cx="419100" cy="381000"/>
          </a:xfrm>
          <a:prstGeom prst="rightArrow">
            <a:avLst/>
          </a:prstGeom>
          <a:solidFill>
            <a:srgbClr val="F59E0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E2D307C-3AEA-47F3-8DDB-682B0D9C827B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4095750" cy="247650"/>
          </a:xfrm>
          <a:prstGeom prst="roundRect">
            <a:avLst>
              <a:gd name="adj" fmla="val 50000"/>
            </a:avLst>
          </a:prstGeom>
          <a:solidFill>
            <a:srgbClr val="F7F3E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6B89C7-CCFC-4129-87F1-23FDEC24F4B8}"/>
              </a:ext>
            </a:extLst>
          </p:cNvPr>
          <p:cNvSpPr>
            <a:spLocks noGrp="1"/>
          </p:cNvSpPr>
          <p:nvPr/>
        </p:nvSpPr>
        <p:spPr>
          <a:xfrm>
            <a:off x="628650" y="6477000"/>
            <a:ext cx="390525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 fontScale="89837"/>
          </a:bodyPr>
          <a:lstStyle/>
          <a:p>
            <a:pPr algn="ctr">
              <a:buNone/>
              <a:defRPr sz="900" b="1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1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Presentation view sanitized: no addresses, participant names, or customer names</a:t>
            </a:r>
          </a:p>
        </p:txBody>
      </p:sp>
    </p:spTree>
    <p:extLst>
      <p:ext uri="{BB962C8B-B14F-4D97-AF65-F5344CB8AC3E}">
        <p14:creationId xmlns:p14="http://schemas.microsoft.com/office/powerpoint/2010/main" val="2054461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5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582652-4CA7-4C4B-A83F-81B22843DD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F59E0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A7F1DA-C156-43FF-9D4F-9EBBAE702F9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8382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36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Onboarding and next steps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C23D69-4A16-4CE5-B496-EA87A0B2EBBE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650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A focused conversation turns product fit into an operating plan.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F99194-1950-4651-875B-515D93A17055}"/>
              </a:ext>
            </a:extLst>
          </p:cNvPr>
          <p:cNvSpPr>
            <a:spLocks noGrp="1"/>
          </p:cNvSpPr>
          <p:nvPr/>
        </p:nvSpPr>
        <p:spPr>
          <a:xfrm>
            <a:off x="704850" y="2190750"/>
            <a:ext cx="495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F59E0B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F59E0B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B79325-9A8F-4A00-99FF-FB3156E6F317}"/>
              </a:ext>
            </a:extLst>
          </p:cNvPr>
          <p:cNvSpPr>
            <a:spLocks noGrp="1"/>
          </p:cNvSpPr>
          <p:nvPr/>
        </p:nvSpPr>
        <p:spPr>
          <a:xfrm>
            <a:off x="1371600" y="217170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Product fit + pricing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1088F7-6833-4DA7-BBEB-C85F4147418F}"/>
              </a:ext>
            </a:extLst>
          </p:cNvPr>
          <p:cNvSpPr>
            <a:spLocks noGrp="1"/>
          </p:cNvSpPr>
          <p:nvPr/>
        </p:nvSpPr>
        <p:spPr>
          <a:xfrm>
            <a:off x="4953000" y="2190750"/>
            <a:ext cx="533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Agree on the product lineup, pricing, and fundraising program details.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BAD08-1B23-4A52-ABEB-AA197072D472}"/>
              </a:ext>
            </a:extLst>
          </p:cNvPr>
          <p:cNvSpPr>
            <a:spLocks noGrp="1"/>
          </p:cNvSpPr>
          <p:nvPr/>
        </p:nvSpPr>
        <p:spPr>
          <a:xfrm>
            <a:off x="1371600" y="2743200"/>
            <a:ext cx="8915400" cy="9525"/>
          </a:xfrm>
          <a:prstGeom prst="rect">
            <a:avLst/>
          </a:prstGeom>
          <a:solidFill>
            <a:srgbClr val="2B5D5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F72DB5-A030-46EE-AA62-1A3AE385280B}"/>
              </a:ext>
            </a:extLst>
          </p:cNvPr>
          <p:cNvSpPr>
            <a:spLocks noGrp="1"/>
          </p:cNvSpPr>
          <p:nvPr/>
        </p:nvSpPr>
        <p:spPr>
          <a:xfrm>
            <a:off x="704850" y="3028950"/>
            <a:ext cx="495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F59E0B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F59E0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098F02-41E9-4724-8ADF-72F673D00D01}"/>
              </a:ext>
            </a:extLst>
          </p:cNvPr>
          <p:cNvSpPr>
            <a:spLocks noGrp="1"/>
          </p:cNvSpPr>
          <p:nvPr/>
        </p:nvSpPr>
        <p:spPr>
          <a:xfrm>
            <a:off x="1371600" y="300990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Information + images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E627E1-8431-4FD7-B750-69736AF9C345}"/>
              </a:ext>
            </a:extLst>
          </p:cNvPr>
          <p:cNvSpPr>
            <a:spLocks noGrp="1"/>
          </p:cNvSpPr>
          <p:nvPr/>
        </p:nvSpPr>
        <p:spPr>
          <a:xfrm>
            <a:off x="4953000" y="3028950"/>
            <a:ext cx="533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Provide approved product and brand presentation materials.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E2D08E-C6FB-4392-9AE0-2D53E40613BF}"/>
              </a:ext>
            </a:extLst>
          </p:cNvPr>
          <p:cNvSpPr>
            <a:spLocks noGrp="1"/>
          </p:cNvSpPr>
          <p:nvPr/>
        </p:nvSpPr>
        <p:spPr>
          <a:xfrm>
            <a:off x="1371600" y="3581400"/>
            <a:ext cx="8915400" cy="9525"/>
          </a:xfrm>
          <a:prstGeom prst="rect">
            <a:avLst/>
          </a:prstGeom>
          <a:solidFill>
            <a:srgbClr val="2B5D5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5D27C6-41E0-4627-AA89-DA944C5C4CD9}"/>
              </a:ext>
            </a:extLst>
          </p:cNvPr>
          <p:cNvSpPr>
            <a:spLocks noGrp="1"/>
          </p:cNvSpPr>
          <p:nvPr/>
        </p:nvSpPr>
        <p:spPr>
          <a:xfrm>
            <a:off x="704850" y="3867150"/>
            <a:ext cx="495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F59E0B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F59E0B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60D1F4-47B8-4D28-9296-13B2504D231F}"/>
              </a:ext>
            </a:extLst>
          </p:cNvPr>
          <p:cNvSpPr>
            <a:spLocks noGrp="1"/>
          </p:cNvSpPr>
          <p:nvPr/>
        </p:nvSpPr>
        <p:spPr>
          <a:xfrm>
            <a:off x="1371600" y="384810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Fulfillment expectations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E46141-3185-4C62-8037-ED237341CBD1}"/>
              </a:ext>
            </a:extLst>
          </p:cNvPr>
          <p:cNvSpPr>
            <a:spLocks noGrp="1"/>
          </p:cNvSpPr>
          <p:nvPr/>
        </p:nvSpPr>
        <p:spPr>
          <a:xfrm>
            <a:off x="4953000" y="3867150"/>
            <a:ext cx="533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Confirm availability, timing, preparation, and handoff responsibilities.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106471-F61A-45E7-835F-CF5ADFEAB6CA}"/>
              </a:ext>
            </a:extLst>
          </p:cNvPr>
          <p:cNvSpPr>
            <a:spLocks noGrp="1"/>
          </p:cNvSpPr>
          <p:nvPr/>
        </p:nvSpPr>
        <p:spPr>
          <a:xfrm>
            <a:off x="1371600" y="4419600"/>
            <a:ext cx="8915400" cy="9525"/>
          </a:xfrm>
          <a:prstGeom prst="rect">
            <a:avLst/>
          </a:prstGeom>
          <a:solidFill>
            <a:srgbClr val="2B5D51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09F919-1203-4E9A-8034-2E75C5F2C09E}"/>
              </a:ext>
            </a:extLst>
          </p:cNvPr>
          <p:cNvSpPr>
            <a:spLocks noGrp="1"/>
          </p:cNvSpPr>
          <p:nvPr/>
        </p:nvSpPr>
        <p:spPr>
          <a:xfrm>
            <a:off x="704850" y="4705350"/>
            <a:ext cx="495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F59E0B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F59E0B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07FC39-86B9-4DE7-982A-06D5064F9A37}"/>
              </a:ext>
            </a:extLst>
          </p:cNvPr>
          <p:cNvSpPr>
            <a:spLocks noGrp="1"/>
          </p:cNvSpPr>
          <p:nvPr/>
        </p:nvSpPr>
        <p:spPr>
          <a:xfrm>
            <a:off x="1371600" y="468630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Access + support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B8D3D4-630E-455C-8C77-7D8E9CD9D57E}"/>
              </a:ext>
            </a:extLst>
          </p:cNvPr>
          <p:cNvSpPr>
            <a:spLocks noGrp="1"/>
          </p:cNvSpPr>
          <p:nvPr/>
        </p:nvSpPr>
        <p:spPr>
          <a:xfrm>
            <a:off x="4953000" y="4705350"/>
            <a:ext cx="533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E7F3EE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7F3EE"/>
                </a:solidFill>
                <a:latin typeface="Segoe UI"/>
                <a:ea typeface="Segoe UI"/>
                <a:cs typeface="Segoe UI"/>
              </a:rPr>
              <a:t>LocalLoop sets up the Local Partner portal. From there, you access reports, fundraiser activity, and support.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84600E3-AFB9-4C80-9400-83A5D26ECEBA}"/>
              </a:ext>
            </a:extLst>
          </p:cNvPr>
          <p:cNvSpPr>
            <a:spLocks noGrp="1"/>
          </p:cNvSpPr>
          <p:nvPr/>
        </p:nvSpPr>
        <p:spPr>
          <a:xfrm>
            <a:off x="666750" y="5657850"/>
            <a:ext cx="10858500" cy="781050"/>
          </a:xfrm>
          <a:prstGeom prst="roundRect">
            <a:avLst>
              <a:gd name="adj" fmla="val 14634"/>
            </a:avLst>
          </a:prstGeom>
          <a:solidFill>
            <a:srgbClr val="FFFAF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9F2012-D856-4740-A2E7-C4E5436853C1}"/>
              </a:ext>
            </a:extLst>
          </p:cNvPr>
          <p:cNvSpPr>
            <a:spLocks noGrp="1"/>
          </p:cNvSpPr>
          <p:nvPr/>
        </p:nvSpPr>
        <p:spPr>
          <a:xfrm>
            <a:off x="914400" y="5857875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275" b="1">
                <a:solidFill>
                  <a:srgbClr val="005CB9"/>
                </a:solidFill>
                <a:latin typeface="Segoe UI"/>
                <a:ea typeface="Segoe UI"/>
                <a:cs typeface="Segoe UI"/>
              </a:defRPr>
            </a:pPr>
            <a:r>
              <a:rPr sz="1275" b="1">
                <a:solidFill>
                  <a:srgbClr val="005CB9"/>
                </a:solidFill>
                <a:latin typeface="Segoe UI"/>
                <a:ea typeface="Segoe UI"/>
                <a:cs typeface="Segoe UI"/>
              </a:rPr>
              <a:t>Next conversation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C1C0CC-5A68-4639-B5F6-D7C53ABC5A9B}"/>
              </a:ext>
            </a:extLst>
          </p:cNvPr>
          <p:cNvSpPr>
            <a:spLocks noGrp="1"/>
          </p:cNvSpPr>
          <p:nvPr/>
        </p:nvSpPr>
        <p:spPr>
          <a:xfrm>
            <a:off x="3048000" y="5791200"/>
            <a:ext cx="666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12352D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2352D"/>
                </a:solidFill>
                <a:latin typeface="Segoe UI"/>
                <a:ea typeface="Segoe UI"/>
                <a:cs typeface="Segoe UI"/>
              </a:rPr>
              <a:t>Confirm fit, availability, and the first onboarding step.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0F90A9-4963-4069-87EA-833EDFD7ED80}"/>
              </a:ext>
            </a:extLst>
          </p:cNvPr>
          <p:cNvSpPr>
            <a:spLocks noGrp="1"/>
          </p:cNvSpPr>
          <p:nvPr/>
        </p:nvSpPr>
        <p:spPr>
          <a:xfrm>
            <a:off x="7620000" y="6191250"/>
            <a:ext cx="3905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buNone/>
              <a:defRPr sz="900" b="0">
                <a:solidFill>
                  <a:srgbClr val="5C6B66"/>
                </a:solidFill>
                <a:latin typeface="Segoe UI"/>
                <a:ea typeface="Segoe UI"/>
                <a:cs typeface="Segoe UI"/>
              </a:defRPr>
            </a:pPr>
            <a:r>
              <a:rPr sz="900" b="0">
                <a:solidFill>
                  <a:srgbClr val="5C6B66"/>
                </a:solidFill>
                <a:latin typeface="Segoe UI"/>
                <a:ea typeface="Segoe UI"/>
                <a:cs typeface="Segoe UI"/>
              </a:rPr>
              <a:t>Denver Metro + Boulder corridor · availability confirmed during onboarding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001250" y="515960"/>
            <a:ext cx="1476375" cy="83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6638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1958</Words>
  <Application>Microsoft Office PowerPoint</Application>
  <DocSecurity>0</DocSecurity>
  <PresentationFormat>Widescreen</PresentationFormat>
  <Paragraphs>205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Segoe UI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Brian W</cp:lastModifiedBy>
  <cp:revision>1</cp:revision>
  <dcterms:created xsi:type="dcterms:W3CDTF">2026-08-04T11:55:02Z</dcterms:created>
  <dcterms:modified xsi:type="dcterms:W3CDTF">2026-08-04T12:18:12Z</dcterms:modified>
</cp:coreProperties>
</file>